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00" r:id="rId2"/>
    <p:sldId id="369" r:id="rId3"/>
    <p:sldId id="370" r:id="rId4"/>
    <p:sldId id="344" r:id="rId5"/>
    <p:sldId id="346" r:id="rId6"/>
    <p:sldId id="347" r:id="rId7"/>
    <p:sldId id="305" r:id="rId8"/>
    <p:sldId id="340" r:id="rId9"/>
    <p:sldId id="341" r:id="rId10"/>
    <p:sldId id="307" r:id="rId11"/>
    <p:sldId id="361" r:id="rId12"/>
    <p:sldId id="308" r:id="rId13"/>
    <p:sldId id="309" r:id="rId14"/>
    <p:sldId id="321" r:id="rId15"/>
    <p:sldId id="310" r:id="rId16"/>
    <p:sldId id="311" r:id="rId17"/>
    <p:sldId id="312" r:id="rId18"/>
    <p:sldId id="326" r:id="rId19"/>
    <p:sldId id="313" r:id="rId20"/>
    <p:sldId id="371" r:id="rId21"/>
    <p:sldId id="372" r:id="rId22"/>
    <p:sldId id="318" r:id="rId23"/>
    <p:sldId id="319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30" r:id="rId49"/>
    <p:sldId id="328" r:id="rId50"/>
    <p:sldId id="30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>
      <p:cViewPr>
        <p:scale>
          <a:sx n="63" d="100"/>
          <a:sy n="63" d="100"/>
        </p:scale>
        <p:origin x="-2880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0.213676120346068"/>
                  <c:y val="-0.148240937895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173483522893"/>
                  <c:y val="0.0390409731586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Test Tulis</c:v>
                </c:pt>
                <c:pt idx="1">
                  <c:v>Portofolio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60.0</c:v>
                </c:pt>
                <c:pt idx="1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6827792359288"/>
          <c:y val="0.343576604581169"/>
          <c:w val="0.220826528628366"/>
          <c:h val="0.239889720706952"/>
        </c:manualLayout>
      </c:layout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FCA29-AA38-3E4A-B592-6A6C6EEFE170}" type="doc">
      <dgm:prSet loTypeId="urn:microsoft.com/office/officeart/2005/8/layout/pyramid2" loCatId="" qsTypeId="urn:microsoft.com/office/officeart/2005/8/quickstyle/simple4" qsCatId="simple" csTypeId="urn:microsoft.com/office/officeart/2005/8/colors/colorful3" csCatId="colorful" phldr="1"/>
      <dgm:spPr/>
    </dgm:pt>
    <dgm:pt modelId="{CF4D5EE8-EB72-AD4A-B009-F24B23A6EBF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900" dirty="0" smtClean="0"/>
            <a:t> </a:t>
          </a:r>
          <a:r>
            <a:rPr lang="en-US" sz="1900" dirty="0" err="1" smtClean="0"/>
            <a:t>Madya</a:t>
          </a:r>
          <a:r>
            <a:rPr lang="en-US" sz="1900" dirty="0" smtClean="0"/>
            <a:t> </a:t>
          </a:r>
          <a:r>
            <a:rPr lang="en-US" sz="1900" dirty="0" smtClean="0">
              <a:sym typeface="Wingdings"/>
            </a:rPr>
            <a:t></a:t>
          </a:r>
          <a:r>
            <a:rPr lang="en-US" sz="1600" dirty="0" smtClean="0"/>
            <a:t>(</a:t>
          </a:r>
          <a:r>
            <a:rPr lang="en-US" sz="1600" dirty="0" err="1" smtClean="0"/>
            <a:t>IVa</a:t>
          </a:r>
          <a:r>
            <a:rPr lang="en-US" sz="1600" dirty="0" smtClean="0"/>
            <a:t>, </a:t>
          </a:r>
          <a:r>
            <a:rPr lang="en-US" sz="1600" dirty="0" err="1" smtClean="0"/>
            <a:t>IVb</a:t>
          </a:r>
          <a:r>
            <a:rPr lang="en-US" sz="1600" dirty="0" smtClean="0"/>
            <a:t>, </a:t>
          </a:r>
          <a:r>
            <a:rPr lang="en-US" sz="1600" dirty="0" err="1" smtClean="0"/>
            <a:t>IVc</a:t>
          </a:r>
          <a:r>
            <a:rPr lang="en-US" sz="1600" dirty="0" smtClean="0"/>
            <a:t>)</a:t>
          </a:r>
          <a:endParaRPr lang="en-US" sz="1600" dirty="0"/>
        </a:p>
      </dgm:t>
    </dgm:pt>
    <dgm:pt modelId="{04D4619F-1C95-7645-B3AB-0C296309A306}" type="parTrans" cxnId="{B553FD25-7E46-B645-A18B-5DB2976FE102}">
      <dgm:prSet/>
      <dgm:spPr/>
      <dgm:t>
        <a:bodyPr/>
        <a:lstStyle/>
        <a:p>
          <a:endParaRPr lang="en-US"/>
        </a:p>
      </dgm:t>
    </dgm:pt>
    <dgm:pt modelId="{202AE039-72A3-C348-BE4A-EBB2A9289FEE}" type="sibTrans" cxnId="{B553FD25-7E46-B645-A18B-5DB2976FE102}">
      <dgm:prSet/>
      <dgm:spPr/>
      <dgm:t>
        <a:bodyPr/>
        <a:lstStyle/>
        <a:p>
          <a:endParaRPr lang="en-US"/>
        </a:p>
      </dgm:t>
    </dgm:pt>
    <dgm:pt modelId="{81D26A1D-3154-D046-9318-EC164C9A263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900" dirty="0" err="1" smtClean="0"/>
            <a:t>Muda</a:t>
          </a:r>
          <a:r>
            <a:rPr lang="en-US" sz="1900" dirty="0" smtClean="0"/>
            <a:t> </a:t>
          </a:r>
          <a:r>
            <a:rPr lang="en-US" sz="1900" dirty="0" smtClean="0">
              <a:sym typeface="Wingdings"/>
            </a:rPr>
            <a:t></a:t>
          </a:r>
          <a:r>
            <a:rPr lang="en-US" sz="1900" dirty="0" smtClean="0"/>
            <a:t> </a:t>
          </a:r>
          <a:r>
            <a:rPr lang="en-US" sz="1600" dirty="0" smtClean="0"/>
            <a:t>(</a:t>
          </a:r>
          <a:r>
            <a:rPr lang="en-US" sz="1600" dirty="0" err="1" smtClean="0"/>
            <a:t>IIIc</a:t>
          </a:r>
          <a:r>
            <a:rPr lang="en-US" sz="1600" dirty="0" smtClean="0"/>
            <a:t>, </a:t>
          </a:r>
          <a:r>
            <a:rPr lang="en-US" sz="1600" dirty="0" err="1" smtClean="0"/>
            <a:t>IIId</a:t>
          </a:r>
          <a:r>
            <a:rPr lang="en-US" sz="1600" dirty="0" smtClean="0"/>
            <a:t>)</a:t>
          </a:r>
          <a:endParaRPr lang="en-US" sz="1600" dirty="0"/>
        </a:p>
      </dgm:t>
    </dgm:pt>
    <dgm:pt modelId="{2E5AD26A-445E-5C46-AB6A-C90F7100D525}" type="parTrans" cxnId="{47525623-BAC1-3E45-8CA1-BAF7FC5B423F}">
      <dgm:prSet/>
      <dgm:spPr/>
      <dgm:t>
        <a:bodyPr/>
        <a:lstStyle/>
        <a:p>
          <a:endParaRPr lang="en-US"/>
        </a:p>
      </dgm:t>
    </dgm:pt>
    <dgm:pt modelId="{6DDC4C7A-8C65-4441-8B17-7F52A090A6C5}" type="sibTrans" cxnId="{47525623-BAC1-3E45-8CA1-BAF7FC5B423F}">
      <dgm:prSet/>
      <dgm:spPr/>
      <dgm:t>
        <a:bodyPr/>
        <a:lstStyle/>
        <a:p>
          <a:endParaRPr lang="en-US"/>
        </a:p>
      </dgm:t>
    </dgm:pt>
    <dgm:pt modelId="{60E55E07-89D2-B145-BA51-7342AB33DED9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900" dirty="0" err="1" smtClean="0"/>
            <a:t>Pertama</a:t>
          </a:r>
          <a:r>
            <a:rPr lang="en-US" sz="1900" dirty="0" smtClean="0"/>
            <a:t> </a:t>
          </a:r>
          <a:r>
            <a:rPr lang="en-US" sz="1900" dirty="0" smtClean="0">
              <a:sym typeface="Wingdings"/>
            </a:rPr>
            <a:t></a:t>
          </a:r>
          <a:r>
            <a:rPr lang="en-US" sz="1600" dirty="0" smtClean="0"/>
            <a:t>(</a:t>
          </a:r>
          <a:r>
            <a:rPr lang="en-US" sz="1600" dirty="0" err="1" smtClean="0"/>
            <a:t>IIIa</a:t>
          </a:r>
          <a:r>
            <a:rPr lang="en-US" sz="1600" dirty="0" smtClean="0"/>
            <a:t>, </a:t>
          </a:r>
          <a:r>
            <a:rPr lang="en-US" sz="1600" dirty="0" err="1" smtClean="0"/>
            <a:t>IIIb</a:t>
          </a:r>
          <a:r>
            <a:rPr lang="en-US" sz="1600" dirty="0" smtClean="0"/>
            <a:t>)</a:t>
          </a:r>
          <a:endParaRPr lang="en-US" sz="1600" dirty="0"/>
        </a:p>
      </dgm:t>
    </dgm:pt>
    <dgm:pt modelId="{CC7AA79E-A384-4248-8337-429F532FC9A9}" type="parTrans" cxnId="{34DC8532-F520-EB4E-9338-353CDD91C42A}">
      <dgm:prSet/>
      <dgm:spPr/>
      <dgm:t>
        <a:bodyPr/>
        <a:lstStyle/>
        <a:p>
          <a:endParaRPr lang="en-US"/>
        </a:p>
      </dgm:t>
    </dgm:pt>
    <dgm:pt modelId="{0416DC78-8949-2C4B-AB84-F75503DF24A1}" type="sibTrans" cxnId="{34DC8532-F520-EB4E-9338-353CDD91C42A}">
      <dgm:prSet/>
      <dgm:spPr/>
      <dgm:t>
        <a:bodyPr/>
        <a:lstStyle/>
        <a:p>
          <a:endParaRPr lang="en-US"/>
        </a:p>
      </dgm:t>
    </dgm:pt>
    <dgm:pt modelId="{C48C2525-537C-C847-A24A-90561229047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900" dirty="0" err="1" smtClean="0"/>
            <a:t>Pelaksana</a:t>
          </a:r>
          <a:r>
            <a:rPr lang="en-US" sz="1900" dirty="0" smtClean="0"/>
            <a:t> </a:t>
          </a:r>
          <a:r>
            <a:rPr lang="en-US" sz="1900" dirty="0" smtClean="0">
              <a:sym typeface="Wingdings"/>
            </a:rPr>
            <a:t></a:t>
          </a:r>
          <a:r>
            <a:rPr lang="en-US" sz="1900" dirty="0" smtClean="0"/>
            <a:t> </a:t>
          </a:r>
          <a:r>
            <a:rPr lang="en-US" sz="1600" dirty="0" smtClean="0"/>
            <a:t>(</a:t>
          </a:r>
          <a:r>
            <a:rPr lang="en-US" sz="1600" dirty="0" err="1" smtClean="0"/>
            <a:t>IIc</a:t>
          </a:r>
          <a:r>
            <a:rPr lang="en-US" sz="1600" dirty="0" smtClean="0"/>
            <a:t>, </a:t>
          </a:r>
          <a:r>
            <a:rPr lang="en-US" sz="1600" dirty="0" err="1" smtClean="0"/>
            <a:t>IId</a:t>
          </a:r>
          <a:r>
            <a:rPr lang="en-US" sz="1600" dirty="0" smtClean="0"/>
            <a:t>)</a:t>
          </a:r>
          <a:endParaRPr lang="en-US" sz="1600" dirty="0"/>
        </a:p>
      </dgm:t>
    </dgm:pt>
    <dgm:pt modelId="{B8CC9D80-512B-914D-92A0-9818106B0A69}" type="parTrans" cxnId="{CA562A6E-C4EE-F945-A267-9068C7CB88B7}">
      <dgm:prSet/>
      <dgm:spPr/>
      <dgm:t>
        <a:bodyPr/>
        <a:lstStyle/>
        <a:p>
          <a:endParaRPr lang="en-US"/>
        </a:p>
      </dgm:t>
    </dgm:pt>
    <dgm:pt modelId="{41CF8395-8E53-8548-8B34-1BAA45A9F1DC}" type="sibTrans" cxnId="{CA562A6E-C4EE-F945-A267-9068C7CB88B7}">
      <dgm:prSet/>
      <dgm:spPr/>
      <dgm:t>
        <a:bodyPr/>
        <a:lstStyle/>
        <a:p>
          <a:endParaRPr lang="en-US"/>
        </a:p>
      </dgm:t>
    </dgm:pt>
    <dgm:pt modelId="{7359F45E-1C4D-754E-B994-43C3C242494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900" dirty="0" err="1" smtClean="0"/>
            <a:t>Penyelia</a:t>
          </a:r>
          <a:r>
            <a:rPr lang="en-US" sz="1900" dirty="0" smtClean="0"/>
            <a:t> </a:t>
          </a:r>
          <a:r>
            <a:rPr lang="en-US" sz="1900" dirty="0" smtClean="0">
              <a:sym typeface="Wingdings"/>
            </a:rPr>
            <a:t></a:t>
          </a:r>
          <a:r>
            <a:rPr lang="en-US" sz="1900" dirty="0" smtClean="0"/>
            <a:t> </a:t>
          </a:r>
          <a:r>
            <a:rPr lang="en-US" sz="1600" dirty="0" smtClean="0"/>
            <a:t>(</a:t>
          </a:r>
          <a:r>
            <a:rPr lang="en-US" sz="1600" dirty="0" err="1" smtClean="0"/>
            <a:t>IIIc</a:t>
          </a:r>
          <a:r>
            <a:rPr lang="en-US" sz="1600" dirty="0" smtClean="0"/>
            <a:t>, </a:t>
          </a:r>
          <a:r>
            <a:rPr lang="en-US" sz="1600" dirty="0" err="1" smtClean="0"/>
            <a:t>IIId</a:t>
          </a:r>
          <a:r>
            <a:rPr lang="en-US" sz="1600" dirty="0" smtClean="0"/>
            <a:t>)</a:t>
          </a:r>
          <a:endParaRPr lang="en-US" sz="1600" dirty="0"/>
        </a:p>
      </dgm:t>
    </dgm:pt>
    <dgm:pt modelId="{801B31B8-4642-7B4C-B51A-A00FAD7B26A1}" type="parTrans" cxnId="{C622E5F2-FB54-224B-95D6-8DAA4D057E84}">
      <dgm:prSet/>
      <dgm:spPr/>
      <dgm:t>
        <a:bodyPr/>
        <a:lstStyle/>
        <a:p>
          <a:endParaRPr lang="en-US"/>
        </a:p>
      </dgm:t>
    </dgm:pt>
    <dgm:pt modelId="{16B4EB85-F21B-8645-A0A0-B268DD1FC8AF}" type="sibTrans" cxnId="{C622E5F2-FB54-224B-95D6-8DAA4D057E84}">
      <dgm:prSet/>
      <dgm:spPr/>
      <dgm:t>
        <a:bodyPr/>
        <a:lstStyle/>
        <a:p>
          <a:endParaRPr lang="en-US"/>
        </a:p>
      </dgm:t>
    </dgm:pt>
    <dgm:pt modelId="{B4D100E4-5C2C-3E45-833E-968A713850F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900" dirty="0" smtClean="0"/>
            <a:t> </a:t>
          </a:r>
          <a:r>
            <a:rPr lang="en-US" sz="1900" dirty="0" err="1" smtClean="0"/>
            <a:t>Mahir</a:t>
          </a:r>
          <a:r>
            <a:rPr lang="en-US" sz="1900" dirty="0" smtClean="0"/>
            <a:t> </a:t>
          </a:r>
          <a:r>
            <a:rPr lang="en-US" sz="1900" dirty="0" smtClean="0">
              <a:sym typeface="Wingdings"/>
            </a:rPr>
            <a:t></a:t>
          </a:r>
          <a:r>
            <a:rPr lang="en-US" sz="1900" dirty="0" smtClean="0"/>
            <a:t> </a:t>
          </a:r>
          <a:r>
            <a:rPr lang="en-US" sz="1600" dirty="0" smtClean="0"/>
            <a:t>(</a:t>
          </a:r>
          <a:r>
            <a:rPr lang="en-US" sz="1600" dirty="0" err="1" smtClean="0"/>
            <a:t>IIIa</a:t>
          </a:r>
          <a:r>
            <a:rPr lang="en-US" sz="1600" dirty="0" smtClean="0"/>
            <a:t>, </a:t>
          </a:r>
          <a:r>
            <a:rPr lang="en-US" sz="1600" dirty="0" err="1" smtClean="0"/>
            <a:t>IIIb</a:t>
          </a:r>
          <a:r>
            <a:rPr lang="en-US" sz="1600" dirty="0" smtClean="0"/>
            <a:t>)</a:t>
          </a:r>
          <a:endParaRPr lang="en-US" sz="1600" dirty="0"/>
        </a:p>
      </dgm:t>
    </dgm:pt>
    <dgm:pt modelId="{2DD12F70-A14E-974B-BF59-8DFC3A651599}" type="parTrans" cxnId="{18CF95C7-893E-B34A-BEB4-C7EF859BC153}">
      <dgm:prSet/>
      <dgm:spPr/>
      <dgm:t>
        <a:bodyPr/>
        <a:lstStyle/>
        <a:p>
          <a:endParaRPr lang="en-US"/>
        </a:p>
      </dgm:t>
    </dgm:pt>
    <dgm:pt modelId="{80352D73-045C-3748-838F-2CE61D9F0431}" type="sibTrans" cxnId="{18CF95C7-893E-B34A-BEB4-C7EF859BC153}">
      <dgm:prSet/>
      <dgm:spPr/>
      <dgm:t>
        <a:bodyPr/>
        <a:lstStyle/>
        <a:p>
          <a:endParaRPr lang="en-US"/>
        </a:p>
      </dgm:t>
    </dgm:pt>
    <dgm:pt modelId="{A48662EA-D217-0343-959E-DDDC328E1783}" type="pres">
      <dgm:prSet presAssocID="{1DDFCA29-AA38-3E4A-B592-6A6C6EEFE170}" presName="compositeShape" presStyleCnt="0">
        <dgm:presLayoutVars>
          <dgm:dir/>
          <dgm:resizeHandles/>
        </dgm:presLayoutVars>
      </dgm:prSet>
      <dgm:spPr/>
    </dgm:pt>
    <dgm:pt modelId="{DB0A66E0-95F6-1C40-8D0F-AB71812F0418}" type="pres">
      <dgm:prSet presAssocID="{1DDFCA29-AA38-3E4A-B592-6A6C6EEFE170}" presName="pyramid" presStyleLbl="node1" presStyleIdx="0" presStyleCnt="1" custScaleY="78750"/>
      <dgm:spPr/>
    </dgm:pt>
    <dgm:pt modelId="{68DDC636-1F3B-0E41-88BE-A2B05C45E731}" type="pres">
      <dgm:prSet presAssocID="{1DDFCA29-AA38-3E4A-B592-6A6C6EEFE170}" presName="theList" presStyleCnt="0"/>
      <dgm:spPr/>
    </dgm:pt>
    <dgm:pt modelId="{CB4BC742-FFDB-B34C-B399-E05292CB535E}" type="pres">
      <dgm:prSet presAssocID="{CF4D5EE8-EB72-AD4A-B009-F24B23A6EBFE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AE20E-5962-1B4C-8F27-4B932385F434}" type="pres">
      <dgm:prSet presAssocID="{CF4D5EE8-EB72-AD4A-B009-F24B23A6EBFE}" presName="aSpace" presStyleCnt="0"/>
      <dgm:spPr/>
    </dgm:pt>
    <dgm:pt modelId="{4A858F3F-44BC-D243-A400-EA35F1D1D60B}" type="pres">
      <dgm:prSet presAssocID="{81D26A1D-3154-D046-9318-EC164C9A263E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57BEC-2BDD-0546-BDE6-633E6F66766E}" type="pres">
      <dgm:prSet presAssocID="{81D26A1D-3154-D046-9318-EC164C9A263E}" presName="aSpace" presStyleCnt="0"/>
      <dgm:spPr/>
    </dgm:pt>
    <dgm:pt modelId="{2F591931-6293-5047-8939-71C1FDB91AA6}" type="pres">
      <dgm:prSet presAssocID="{60E55E07-89D2-B145-BA51-7342AB33DED9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F3DDB-2F9B-0848-96B4-CE43442E54F8}" type="pres">
      <dgm:prSet presAssocID="{60E55E07-89D2-B145-BA51-7342AB33DED9}" presName="aSpace" presStyleCnt="0"/>
      <dgm:spPr/>
    </dgm:pt>
    <dgm:pt modelId="{1CB06416-EB5C-BD42-8677-FC2CDE057F75}" type="pres">
      <dgm:prSet presAssocID="{7359F45E-1C4D-754E-B994-43C3C2424946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8263A-9C1C-934A-A678-ADC83EFF4B5E}" type="pres">
      <dgm:prSet presAssocID="{7359F45E-1C4D-754E-B994-43C3C2424946}" presName="aSpace" presStyleCnt="0"/>
      <dgm:spPr/>
    </dgm:pt>
    <dgm:pt modelId="{6B865647-2233-D548-A9F6-7E5D783A5A9A}" type="pres">
      <dgm:prSet presAssocID="{B4D100E4-5C2C-3E45-833E-968A713850F4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86491-98C9-5B46-B2C9-762348171C09}" type="pres">
      <dgm:prSet presAssocID="{B4D100E4-5C2C-3E45-833E-968A713850F4}" presName="aSpace" presStyleCnt="0"/>
      <dgm:spPr/>
    </dgm:pt>
    <dgm:pt modelId="{420FECB2-9F11-114A-A08B-DCD5E71F5990}" type="pres">
      <dgm:prSet presAssocID="{C48C2525-537C-C847-A24A-905612290471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7385F-4A67-704C-BC3A-B73A0D70AF94}" type="pres">
      <dgm:prSet presAssocID="{C48C2525-537C-C847-A24A-905612290471}" presName="aSpace" presStyleCnt="0"/>
      <dgm:spPr/>
    </dgm:pt>
  </dgm:ptLst>
  <dgm:cxnLst>
    <dgm:cxn modelId="{CA562A6E-C4EE-F945-A267-9068C7CB88B7}" srcId="{1DDFCA29-AA38-3E4A-B592-6A6C6EEFE170}" destId="{C48C2525-537C-C847-A24A-905612290471}" srcOrd="5" destOrd="0" parTransId="{B8CC9D80-512B-914D-92A0-9818106B0A69}" sibTransId="{41CF8395-8E53-8548-8B34-1BAA45A9F1DC}"/>
    <dgm:cxn modelId="{B553FD25-7E46-B645-A18B-5DB2976FE102}" srcId="{1DDFCA29-AA38-3E4A-B592-6A6C6EEFE170}" destId="{CF4D5EE8-EB72-AD4A-B009-F24B23A6EBFE}" srcOrd="0" destOrd="0" parTransId="{04D4619F-1C95-7645-B3AB-0C296309A306}" sibTransId="{202AE039-72A3-C348-BE4A-EBB2A9289FEE}"/>
    <dgm:cxn modelId="{0E1788FF-FF77-CA4C-AB12-3DA87C8B55E0}" type="presOf" srcId="{B4D100E4-5C2C-3E45-833E-968A713850F4}" destId="{6B865647-2233-D548-A9F6-7E5D783A5A9A}" srcOrd="0" destOrd="0" presId="urn:microsoft.com/office/officeart/2005/8/layout/pyramid2"/>
    <dgm:cxn modelId="{47525623-BAC1-3E45-8CA1-BAF7FC5B423F}" srcId="{1DDFCA29-AA38-3E4A-B592-6A6C6EEFE170}" destId="{81D26A1D-3154-D046-9318-EC164C9A263E}" srcOrd="1" destOrd="0" parTransId="{2E5AD26A-445E-5C46-AB6A-C90F7100D525}" sibTransId="{6DDC4C7A-8C65-4441-8B17-7F52A090A6C5}"/>
    <dgm:cxn modelId="{C622E5F2-FB54-224B-95D6-8DAA4D057E84}" srcId="{1DDFCA29-AA38-3E4A-B592-6A6C6EEFE170}" destId="{7359F45E-1C4D-754E-B994-43C3C2424946}" srcOrd="3" destOrd="0" parTransId="{801B31B8-4642-7B4C-B51A-A00FAD7B26A1}" sibTransId="{16B4EB85-F21B-8645-A0A0-B268DD1FC8AF}"/>
    <dgm:cxn modelId="{18CF95C7-893E-B34A-BEB4-C7EF859BC153}" srcId="{1DDFCA29-AA38-3E4A-B592-6A6C6EEFE170}" destId="{B4D100E4-5C2C-3E45-833E-968A713850F4}" srcOrd="4" destOrd="0" parTransId="{2DD12F70-A14E-974B-BF59-8DFC3A651599}" sibTransId="{80352D73-045C-3748-838F-2CE61D9F0431}"/>
    <dgm:cxn modelId="{71211267-5298-A744-B262-AAF4DA15089C}" type="presOf" srcId="{7359F45E-1C4D-754E-B994-43C3C2424946}" destId="{1CB06416-EB5C-BD42-8677-FC2CDE057F75}" srcOrd="0" destOrd="0" presId="urn:microsoft.com/office/officeart/2005/8/layout/pyramid2"/>
    <dgm:cxn modelId="{6B24EA86-A859-5441-BAE0-B2A278AB2C5B}" type="presOf" srcId="{81D26A1D-3154-D046-9318-EC164C9A263E}" destId="{4A858F3F-44BC-D243-A400-EA35F1D1D60B}" srcOrd="0" destOrd="0" presId="urn:microsoft.com/office/officeart/2005/8/layout/pyramid2"/>
    <dgm:cxn modelId="{EC397449-69C8-B944-86DD-F3A8A3E6EF6E}" type="presOf" srcId="{C48C2525-537C-C847-A24A-905612290471}" destId="{420FECB2-9F11-114A-A08B-DCD5E71F5990}" srcOrd="0" destOrd="0" presId="urn:microsoft.com/office/officeart/2005/8/layout/pyramid2"/>
    <dgm:cxn modelId="{D50912E7-E622-B344-A7D4-D9BAB828C96E}" type="presOf" srcId="{CF4D5EE8-EB72-AD4A-B009-F24B23A6EBFE}" destId="{CB4BC742-FFDB-B34C-B399-E05292CB535E}" srcOrd="0" destOrd="0" presId="urn:microsoft.com/office/officeart/2005/8/layout/pyramid2"/>
    <dgm:cxn modelId="{4579C89C-422E-1049-96A8-9550790EDE6C}" type="presOf" srcId="{60E55E07-89D2-B145-BA51-7342AB33DED9}" destId="{2F591931-6293-5047-8939-71C1FDB91AA6}" srcOrd="0" destOrd="0" presId="urn:microsoft.com/office/officeart/2005/8/layout/pyramid2"/>
    <dgm:cxn modelId="{34DC8532-F520-EB4E-9338-353CDD91C42A}" srcId="{1DDFCA29-AA38-3E4A-B592-6A6C6EEFE170}" destId="{60E55E07-89D2-B145-BA51-7342AB33DED9}" srcOrd="2" destOrd="0" parTransId="{CC7AA79E-A384-4248-8337-429F532FC9A9}" sibTransId="{0416DC78-8949-2C4B-AB84-F75503DF24A1}"/>
    <dgm:cxn modelId="{C06FA7D9-F774-B645-9655-2EAE2EBFA91A}" type="presOf" srcId="{1DDFCA29-AA38-3E4A-B592-6A6C6EEFE170}" destId="{A48662EA-D217-0343-959E-DDDC328E1783}" srcOrd="0" destOrd="0" presId="urn:microsoft.com/office/officeart/2005/8/layout/pyramid2"/>
    <dgm:cxn modelId="{2CF76CD3-0B5B-744B-90BA-601015746A0A}" type="presParOf" srcId="{A48662EA-D217-0343-959E-DDDC328E1783}" destId="{DB0A66E0-95F6-1C40-8D0F-AB71812F0418}" srcOrd="0" destOrd="0" presId="urn:microsoft.com/office/officeart/2005/8/layout/pyramid2"/>
    <dgm:cxn modelId="{469F0710-53C0-8743-B602-693393AA3954}" type="presParOf" srcId="{A48662EA-D217-0343-959E-DDDC328E1783}" destId="{68DDC636-1F3B-0E41-88BE-A2B05C45E731}" srcOrd="1" destOrd="0" presId="urn:microsoft.com/office/officeart/2005/8/layout/pyramid2"/>
    <dgm:cxn modelId="{DBA1E64C-AD08-4A49-93A7-EC2343D0C98E}" type="presParOf" srcId="{68DDC636-1F3B-0E41-88BE-A2B05C45E731}" destId="{CB4BC742-FFDB-B34C-B399-E05292CB535E}" srcOrd="0" destOrd="0" presId="urn:microsoft.com/office/officeart/2005/8/layout/pyramid2"/>
    <dgm:cxn modelId="{EDC877D0-77D8-C94E-A0B8-AC7146D89D8C}" type="presParOf" srcId="{68DDC636-1F3B-0E41-88BE-A2B05C45E731}" destId="{CE0AE20E-5962-1B4C-8F27-4B932385F434}" srcOrd="1" destOrd="0" presId="urn:microsoft.com/office/officeart/2005/8/layout/pyramid2"/>
    <dgm:cxn modelId="{3511B1DD-A9E0-074A-9F86-0498DDA5463B}" type="presParOf" srcId="{68DDC636-1F3B-0E41-88BE-A2B05C45E731}" destId="{4A858F3F-44BC-D243-A400-EA35F1D1D60B}" srcOrd="2" destOrd="0" presId="urn:microsoft.com/office/officeart/2005/8/layout/pyramid2"/>
    <dgm:cxn modelId="{1E08FD35-86E5-0342-A17D-EBA446511C20}" type="presParOf" srcId="{68DDC636-1F3B-0E41-88BE-A2B05C45E731}" destId="{1CB57BEC-2BDD-0546-BDE6-633E6F66766E}" srcOrd="3" destOrd="0" presId="urn:microsoft.com/office/officeart/2005/8/layout/pyramid2"/>
    <dgm:cxn modelId="{0144ABB4-3347-4948-890C-0132281CD7A8}" type="presParOf" srcId="{68DDC636-1F3B-0E41-88BE-A2B05C45E731}" destId="{2F591931-6293-5047-8939-71C1FDB91AA6}" srcOrd="4" destOrd="0" presId="urn:microsoft.com/office/officeart/2005/8/layout/pyramid2"/>
    <dgm:cxn modelId="{5FC15C20-99A2-CE42-9D85-A5EF178A4A7A}" type="presParOf" srcId="{68DDC636-1F3B-0E41-88BE-A2B05C45E731}" destId="{2DCF3DDB-2F9B-0848-96B4-CE43442E54F8}" srcOrd="5" destOrd="0" presId="urn:microsoft.com/office/officeart/2005/8/layout/pyramid2"/>
    <dgm:cxn modelId="{33FCD2A5-96A7-DC43-A409-044C236F1641}" type="presParOf" srcId="{68DDC636-1F3B-0E41-88BE-A2B05C45E731}" destId="{1CB06416-EB5C-BD42-8677-FC2CDE057F75}" srcOrd="6" destOrd="0" presId="urn:microsoft.com/office/officeart/2005/8/layout/pyramid2"/>
    <dgm:cxn modelId="{6B7C3878-CEE1-9C4E-AD17-37297B19670D}" type="presParOf" srcId="{68DDC636-1F3B-0E41-88BE-A2B05C45E731}" destId="{3DF8263A-9C1C-934A-A678-ADC83EFF4B5E}" srcOrd="7" destOrd="0" presId="urn:microsoft.com/office/officeart/2005/8/layout/pyramid2"/>
    <dgm:cxn modelId="{83F0748A-9128-F24B-8ABD-9739E5B23134}" type="presParOf" srcId="{68DDC636-1F3B-0E41-88BE-A2B05C45E731}" destId="{6B865647-2233-D548-A9F6-7E5D783A5A9A}" srcOrd="8" destOrd="0" presId="urn:microsoft.com/office/officeart/2005/8/layout/pyramid2"/>
    <dgm:cxn modelId="{30B9242F-0AAD-9446-9058-C1F0323F2FC2}" type="presParOf" srcId="{68DDC636-1F3B-0E41-88BE-A2B05C45E731}" destId="{27486491-98C9-5B46-B2C9-762348171C09}" srcOrd="9" destOrd="0" presId="urn:microsoft.com/office/officeart/2005/8/layout/pyramid2"/>
    <dgm:cxn modelId="{AA62E4AE-4F49-2F45-831B-AB898A19E09A}" type="presParOf" srcId="{68DDC636-1F3B-0E41-88BE-A2B05C45E731}" destId="{420FECB2-9F11-114A-A08B-DCD5E71F5990}" srcOrd="10" destOrd="0" presId="urn:microsoft.com/office/officeart/2005/8/layout/pyramid2"/>
    <dgm:cxn modelId="{838D3F9D-44DE-3E4B-B53F-7796D7AA48A3}" type="presParOf" srcId="{68DDC636-1F3B-0E41-88BE-A2B05C45E731}" destId="{D537385F-4A67-704C-BC3A-B73A0D70AF9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A66E0-95F6-1C40-8D0F-AB71812F0418}">
      <dsp:nvSpPr>
        <dsp:cNvPr id="0" name=""/>
        <dsp:cNvSpPr/>
      </dsp:nvSpPr>
      <dsp:spPr>
        <a:xfrm>
          <a:off x="828039" y="410209"/>
          <a:ext cx="3860800" cy="3040380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4BC742-FFDB-B34C-B399-E05292CB535E}">
      <dsp:nvSpPr>
        <dsp:cNvPr id="0" name=""/>
        <dsp:cNvSpPr/>
      </dsp:nvSpPr>
      <dsp:spPr>
        <a:xfrm>
          <a:off x="2758440" y="388153"/>
          <a:ext cx="2509520" cy="4569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r>
            <a:rPr lang="en-US" sz="1900" kern="1200" dirty="0" err="1" smtClean="0"/>
            <a:t>Madya</a:t>
          </a:r>
          <a:r>
            <a:rPr lang="en-US" sz="1900" kern="1200" dirty="0" smtClean="0"/>
            <a:t> </a:t>
          </a:r>
          <a:r>
            <a:rPr lang="en-US" sz="1900" kern="1200" dirty="0" smtClean="0">
              <a:sym typeface="Wingdings"/>
            </a:rPr>
            <a:t>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IVa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IVb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IVc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2780747" y="410460"/>
        <a:ext cx="2464906" cy="412347"/>
      </dsp:txXfrm>
    </dsp:sp>
    <dsp:sp modelId="{4A858F3F-44BC-D243-A400-EA35F1D1D60B}">
      <dsp:nvSpPr>
        <dsp:cNvPr id="0" name=""/>
        <dsp:cNvSpPr/>
      </dsp:nvSpPr>
      <dsp:spPr>
        <a:xfrm>
          <a:off x="2758440" y="902235"/>
          <a:ext cx="2509520" cy="4569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Muda</a:t>
          </a:r>
          <a:r>
            <a:rPr lang="en-US" sz="1900" kern="1200" dirty="0" smtClean="0"/>
            <a:t> </a:t>
          </a:r>
          <a:r>
            <a:rPr lang="en-US" sz="1900" kern="1200" dirty="0" smtClean="0">
              <a:sym typeface="Wingdings"/>
            </a:rPr>
            <a:t></a:t>
          </a:r>
          <a:r>
            <a:rPr lang="en-US" sz="1900" kern="1200" dirty="0" smtClean="0"/>
            <a:t>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IIIc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IIId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2780747" y="924542"/>
        <a:ext cx="2464906" cy="412347"/>
      </dsp:txXfrm>
    </dsp:sp>
    <dsp:sp modelId="{2F591931-6293-5047-8939-71C1FDB91AA6}">
      <dsp:nvSpPr>
        <dsp:cNvPr id="0" name=""/>
        <dsp:cNvSpPr/>
      </dsp:nvSpPr>
      <dsp:spPr>
        <a:xfrm>
          <a:off x="2758440" y="1416317"/>
          <a:ext cx="2509520" cy="4569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Pertama</a:t>
          </a:r>
          <a:r>
            <a:rPr lang="en-US" sz="1900" kern="1200" dirty="0" smtClean="0"/>
            <a:t> </a:t>
          </a:r>
          <a:r>
            <a:rPr lang="en-US" sz="1900" kern="1200" dirty="0" smtClean="0">
              <a:sym typeface="Wingdings"/>
            </a:rPr>
            <a:t>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IIIa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IIIb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2780747" y="1438624"/>
        <a:ext cx="2464906" cy="412347"/>
      </dsp:txXfrm>
    </dsp:sp>
    <dsp:sp modelId="{1CB06416-EB5C-BD42-8677-FC2CDE057F75}">
      <dsp:nvSpPr>
        <dsp:cNvPr id="0" name=""/>
        <dsp:cNvSpPr/>
      </dsp:nvSpPr>
      <dsp:spPr>
        <a:xfrm>
          <a:off x="2758440" y="1930400"/>
          <a:ext cx="2509520" cy="4569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Penyelia</a:t>
          </a:r>
          <a:r>
            <a:rPr lang="en-US" sz="1900" kern="1200" dirty="0" smtClean="0"/>
            <a:t> </a:t>
          </a:r>
          <a:r>
            <a:rPr lang="en-US" sz="1900" kern="1200" dirty="0" smtClean="0">
              <a:sym typeface="Wingdings"/>
            </a:rPr>
            <a:t></a:t>
          </a:r>
          <a:r>
            <a:rPr lang="en-US" sz="1900" kern="1200" dirty="0" smtClean="0"/>
            <a:t>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IIIc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IIId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2780747" y="1952707"/>
        <a:ext cx="2464906" cy="412347"/>
      </dsp:txXfrm>
    </dsp:sp>
    <dsp:sp modelId="{6B865647-2233-D548-A9F6-7E5D783A5A9A}">
      <dsp:nvSpPr>
        <dsp:cNvPr id="0" name=""/>
        <dsp:cNvSpPr/>
      </dsp:nvSpPr>
      <dsp:spPr>
        <a:xfrm>
          <a:off x="2758440" y="2444482"/>
          <a:ext cx="2509520" cy="4569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r>
            <a:rPr lang="en-US" sz="1900" kern="1200" dirty="0" err="1" smtClean="0"/>
            <a:t>Mahir</a:t>
          </a:r>
          <a:r>
            <a:rPr lang="en-US" sz="1900" kern="1200" dirty="0" smtClean="0"/>
            <a:t> </a:t>
          </a:r>
          <a:r>
            <a:rPr lang="en-US" sz="1900" kern="1200" dirty="0" smtClean="0">
              <a:sym typeface="Wingdings"/>
            </a:rPr>
            <a:t></a:t>
          </a:r>
          <a:r>
            <a:rPr lang="en-US" sz="1900" kern="1200" dirty="0" smtClean="0"/>
            <a:t>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IIIa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IIIb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2780747" y="2466789"/>
        <a:ext cx="2464906" cy="412347"/>
      </dsp:txXfrm>
    </dsp:sp>
    <dsp:sp modelId="{420FECB2-9F11-114A-A08B-DCD5E71F5990}">
      <dsp:nvSpPr>
        <dsp:cNvPr id="0" name=""/>
        <dsp:cNvSpPr/>
      </dsp:nvSpPr>
      <dsp:spPr>
        <a:xfrm>
          <a:off x="2758440" y="2958564"/>
          <a:ext cx="2509520" cy="4569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Pelaksana</a:t>
          </a:r>
          <a:r>
            <a:rPr lang="en-US" sz="1900" kern="1200" dirty="0" smtClean="0"/>
            <a:t> </a:t>
          </a:r>
          <a:r>
            <a:rPr lang="en-US" sz="1900" kern="1200" dirty="0" smtClean="0">
              <a:sym typeface="Wingdings"/>
            </a:rPr>
            <a:t></a:t>
          </a:r>
          <a:r>
            <a:rPr lang="en-US" sz="1900" kern="1200" dirty="0" smtClean="0"/>
            <a:t>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IIc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IId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2780747" y="2980871"/>
        <a:ext cx="2464906" cy="412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0.55339</cdr:x>
      <cdr:y>0.39812</cdr:y>
    </cdr:from>
    <cdr:to>
      <cdr:x>0.59472</cdr:x>
      <cdr:y>0.48331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4554142" y="1801867"/>
          <a:ext cx="340137" cy="38556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solidFill>
                <a:schemeClr val="tx1"/>
              </a:solidFill>
            </a:rPr>
            <a:t>%</a:t>
          </a:r>
          <a:endParaRPr lang="en-US" sz="24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4/23/19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DDE56-1B20-4E5E-BF9C-C6C373F9991E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32132B26-7A68-4153-BDBF-38A2278147FA}" type="slidenum">
              <a:rPr lang="en-GB"/>
              <a:pPr eaLnBrk="1" hangingPunct="1"/>
              <a:t>7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46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6FAB98AA-B421-41A5-919E-A8BA1993AE77}" type="slidenum">
              <a:rPr lang="en-GB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lnSpc>
                  <a:spcPct val="93000"/>
                </a:lnSpc>
              </a:pPr>
              <a:t>7</a:t>
            </a:fld>
            <a:endParaRPr lang="en-GB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511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9100" algn="l"/>
                <a:tab pos="838200" algn="l"/>
                <a:tab pos="1258888" algn="l"/>
                <a:tab pos="1677988" algn="l"/>
                <a:tab pos="2098675" algn="l"/>
                <a:tab pos="2517775" algn="l"/>
                <a:tab pos="2938463" algn="l"/>
                <a:tab pos="3357563" algn="l"/>
                <a:tab pos="3778250" algn="l"/>
                <a:tab pos="4197350" algn="l"/>
                <a:tab pos="4618038" algn="l"/>
                <a:tab pos="5037138" algn="l"/>
                <a:tab pos="5457825" algn="l"/>
                <a:tab pos="5876925" algn="l"/>
                <a:tab pos="6297613" algn="l"/>
                <a:tab pos="6716713" algn="l"/>
                <a:tab pos="7135813" algn="l"/>
                <a:tab pos="7556500" algn="l"/>
                <a:tab pos="7975600" algn="l"/>
                <a:tab pos="8396288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DD6EE5F0-55E4-4BB4-BD80-61137C6559E9}" type="slidenum">
              <a:rPr lang="en-GB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lnSpc>
                  <a:spcPct val="93000"/>
                </a:lnSpc>
              </a:pPr>
              <a:t>7</a:t>
            </a:fld>
            <a:endParaRPr lang="en-GB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1003300" y="695325"/>
            <a:ext cx="482917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969" tIns="41985" rIns="83969" bIns="41985" anchor="ctr"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415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90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82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00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3538" indent="-273050" eaLnBrk="1" hangingPunct="1">
              <a:spcBef>
                <a:spcPts val="775"/>
              </a:spcBef>
              <a:buFont typeface="Times New Roman" pitchFamily="18" charset="0"/>
              <a:buChar char="•"/>
              <a:tabLst>
                <a:tab pos="363538" algn="l"/>
                <a:tab pos="774700" algn="l"/>
                <a:tab pos="1184275" algn="l"/>
                <a:tab pos="1595438" algn="l"/>
                <a:tab pos="2005013" algn="l"/>
                <a:tab pos="2414588" algn="l"/>
                <a:tab pos="2825750" algn="l"/>
                <a:tab pos="3235325" algn="l"/>
                <a:tab pos="3646488" algn="l"/>
                <a:tab pos="4056063" algn="l"/>
                <a:tab pos="4467225" algn="l"/>
                <a:tab pos="4876800" algn="l"/>
                <a:tab pos="5287963" algn="l"/>
                <a:tab pos="5697538" algn="l"/>
                <a:tab pos="6108700" algn="l"/>
                <a:tab pos="6518275" algn="l"/>
                <a:tab pos="6927850" algn="l"/>
                <a:tab pos="7339013" algn="l"/>
                <a:tab pos="7748588" algn="l"/>
                <a:tab pos="8159750" algn="l"/>
                <a:tab pos="8569325" algn="l"/>
              </a:tabLst>
            </a:pPr>
            <a:r>
              <a:rPr lang="en-US" altLang="en-US" sz="2100" smtClean="0"/>
              <a:t>Jaringan</a:t>
            </a:r>
          </a:p>
          <a:p>
            <a:pPr marL="1025525" lvl="1" indent="-465138" eaLnBrk="1" hangingPunct="1">
              <a:spcBef>
                <a:spcPts val="775"/>
              </a:spcBef>
              <a:buFont typeface="Times New Roman" pitchFamily="18" charset="0"/>
              <a:buAutoNum type="arabicPeriod"/>
              <a:tabLst>
                <a:tab pos="363538" algn="l"/>
                <a:tab pos="774700" algn="l"/>
                <a:tab pos="1184275" algn="l"/>
                <a:tab pos="1595438" algn="l"/>
                <a:tab pos="2005013" algn="l"/>
                <a:tab pos="2414588" algn="l"/>
                <a:tab pos="2825750" algn="l"/>
                <a:tab pos="3235325" algn="l"/>
                <a:tab pos="3646488" algn="l"/>
                <a:tab pos="4056063" algn="l"/>
                <a:tab pos="4467225" algn="l"/>
                <a:tab pos="4876800" algn="l"/>
                <a:tab pos="5287963" algn="l"/>
                <a:tab pos="5697538" algn="l"/>
                <a:tab pos="6108700" algn="l"/>
                <a:tab pos="6518275" algn="l"/>
                <a:tab pos="6927850" algn="l"/>
                <a:tab pos="7339013" algn="l"/>
                <a:tab pos="7748588" algn="l"/>
                <a:tab pos="8159750" algn="l"/>
                <a:tab pos="8569325" algn="l"/>
              </a:tabLst>
            </a:pPr>
            <a:r>
              <a:rPr lang="en-US" altLang="en-US" sz="2100" smtClean="0"/>
              <a:t>klaster kegiatan produksi yang mengkaitkan sejumlah perusahaan dalam lini bisnis tertentu;</a:t>
            </a:r>
          </a:p>
          <a:p>
            <a:pPr marL="1025525" lvl="1" indent="-465138" eaLnBrk="1" hangingPunct="1">
              <a:spcBef>
                <a:spcPts val="775"/>
              </a:spcBef>
              <a:buFont typeface="Times New Roman" pitchFamily="18" charset="0"/>
              <a:buAutoNum type="arabicPeriod"/>
              <a:tabLst>
                <a:tab pos="363538" algn="l"/>
                <a:tab pos="774700" algn="l"/>
                <a:tab pos="1184275" algn="l"/>
                <a:tab pos="1595438" algn="l"/>
                <a:tab pos="2005013" algn="l"/>
                <a:tab pos="2414588" algn="l"/>
                <a:tab pos="2825750" algn="l"/>
                <a:tab pos="3235325" algn="l"/>
                <a:tab pos="3646488" algn="l"/>
                <a:tab pos="4056063" algn="l"/>
                <a:tab pos="4467225" algn="l"/>
                <a:tab pos="4876800" algn="l"/>
                <a:tab pos="5287963" algn="l"/>
                <a:tab pos="5697538" algn="l"/>
                <a:tab pos="6108700" algn="l"/>
                <a:tab pos="6518275" algn="l"/>
                <a:tab pos="6927850" algn="l"/>
                <a:tab pos="7339013" algn="l"/>
                <a:tab pos="7748588" algn="l"/>
                <a:tab pos="8159750" algn="l"/>
                <a:tab pos="8569325" algn="l"/>
              </a:tabLst>
            </a:pPr>
            <a:r>
              <a:rPr lang="en-US" altLang="en-US" sz="2100" smtClean="0"/>
              <a:t>jaringan antara kegiatan produksi dan litbang; </a:t>
            </a:r>
          </a:p>
          <a:p>
            <a:pPr marL="1025525" lvl="1" indent="-465138" eaLnBrk="1" hangingPunct="1">
              <a:spcBef>
                <a:spcPts val="775"/>
              </a:spcBef>
              <a:buFont typeface="Times New Roman" pitchFamily="18" charset="0"/>
              <a:buAutoNum type="arabicPeriod"/>
              <a:tabLst>
                <a:tab pos="363538" algn="l"/>
                <a:tab pos="774700" algn="l"/>
                <a:tab pos="1184275" algn="l"/>
                <a:tab pos="1595438" algn="l"/>
                <a:tab pos="2005013" algn="l"/>
                <a:tab pos="2414588" algn="l"/>
                <a:tab pos="2825750" algn="l"/>
                <a:tab pos="3235325" algn="l"/>
                <a:tab pos="3646488" algn="l"/>
                <a:tab pos="4056063" algn="l"/>
                <a:tab pos="4467225" algn="l"/>
                <a:tab pos="4876800" algn="l"/>
                <a:tab pos="5287963" algn="l"/>
                <a:tab pos="5697538" algn="l"/>
                <a:tab pos="6108700" algn="l"/>
                <a:tab pos="6518275" algn="l"/>
                <a:tab pos="6927850" algn="l"/>
                <a:tab pos="7339013" algn="l"/>
                <a:tab pos="7748588" algn="l"/>
                <a:tab pos="8159750" algn="l"/>
                <a:tab pos="8569325" algn="l"/>
              </a:tabLst>
            </a:pPr>
            <a:r>
              <a:rPr lang="en-US" altLang="en-US" sz="2100" smtClean="0"/>
              <a:t>jaringan antar perguruan tinggi dan lembaga litbang</a:t>
            </a:r>
          </a:p>
          <a:p>
            <a:pPr marL="363538" indent="-273050" eaLnBrk="1" hangingPunct="1">
              <a:spcBef>
                <a:spcPts val="775"/>
              </a:spcBef>
              <a:buClrTx/>
              <a:buSzTx/>
              <a:tabLst>
                <a:tab pos="363538" algn="l"/>
                <a:tab pos="774700" algn="l"/>
                <a:tab pos="1184275" algn="l"/>
                <a:tab pos="1595438" algn="l"/>
                <a:tab pos="2005013" algn="l"/>
                <a:tab pos="2414588" algn="l"/>
                <a:tab pos="2825750" algn="l"/>
                <a:tab pos="3235325" algn="l"/>
                <a:tab pos="3646488" algn="l"/>
                <a:tab pos="4056063" algn="l"/>
                <a:tab pos="4467225" algn="l"/>
                <a:tab pos="4876800" algn="l"/>
                <a:tab pos="5287963" algn="l"/>
                <a:tab pos="5697538" algn="l"/>
                <a:tab pos="6108700" algn="l"/>
                <a:tab pos="6518275" algn="l"/>
                <a:tab pos="6927850" algn="l"/>
                <a:tab pos="7339013" algn="l"/>
                <a:tab pos="7748588" algn="l"/>
                <a:tab pos="8159750" algn="l"/>
                <a:tab pos="8569325" algn="l"/>
              </a:tabLst>
            </a:pPr>
            <a:endParaRPr lang="en-US" altLang="en-US" sz="2100" smtClean="0"/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689" tIns="46844" rIns="93689" bIns="46844"/>
          <a:lstStyle>
            <a:lvl1pPr defTabSz="40957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65000"/>
              </a:lnSpc>
              <a:buClr>
                <a:srgbClr val="000000"/>
              </a:buClr>
              <a:buSzPct val="45000"/>
            </a:pPr>
            <a:fld id="{994A152A-B668-422E-840F-12914B0B1CD4}" type="slidenum">
              <a:rPr lang="en-GB" altLang="en-US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lnSpc>
                  <a:spcPct val="165000"/>
                </a:lnSpc>
                <a:buClr>
                  <a:srgbClr val="000000"/>
                </a:buClr>
                <a:buSzPct val="45000"/>
              </a:pPr>
              <a:t>15</a:t>
            </a:fld>
            <a:endParaRPr lang="en-GB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4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d-ID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65314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4" Type="http://schemas.openxmlformats.org/officeDocument/2006/relationships/image" Target="../media/image7.png"/><Relationship Id="rId5" Type="http://schemas.openxmlformats.org/officeDocument/2006/relationships/image" Target="../media/image13.svg"/><Relationship Id="rId6" Type="http://schemas.openxmlformats.org/officeDocument/2006/relationships/image" Target="../media/image8.png"/><Relationship Id="rId7" Type="http://schemas.openxmlformats.org/officeDocument/2006/relationships/image" Target="../media/image15.svg"/><Relationship Id="rId8" Type="http://schemas.openxmlformats.org/officeDocument/2006/relationships/image" Target="../media/image9.png"/><Relationship Id="rId9" Type="http://schemas.openxmlformats.org/officeDocument/2006/relationships/image" Target="../media/image17.svg"/><Relationship Id="rId10" Type="http://schemas.openxmlformats.org/officeDocument/2006/relationships/image" Target="../media/image10.png"/><Relationship Id="rId11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4" Type="http://schemas.openxmlformats.org/officeDocument/2006/relationships/image" Target="../media/image3.png"/><Relationship Id="rId5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Graphic 10">
              <a:extLst>
                <a:ext uri="{FF2B5EF4-FFF2-40B4-BE49-F238E27FC236}">
                  <a16:creationId xmlns=""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=""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4/23/19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4876800" cy="7993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173195"/>
            <a:ext cx="2468880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173195"/>
            <a:ext cx="2355056" cy="301752"/>
          </a:xfr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/>
          <a:lstStyle>
            <a:lvl1pPr>
              <a:defRPr sz="12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450130"/>
            <a:ext cx="1806118" cy="180486"/>
          </a:xfrm>
          <a:prstGeom prst="rect">
            <a:avLst/>
          </a:prstGeom>
        </p:spPr>
        <p:txBody>
          <a:bodyPr/>
          <a:lstStyle/>
          <a:p>
            <a:fld id="{92AEC960-1F6D-44A9-80B8-39618AA04C5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6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50130"/>
            <a:ext cx="1806118" cy="180486"/>
          </a:xfrm>
          <a:prstGeom prst="rect">
            <a:avLst/>
          </a:prstGeom>
        </p:spPr>
        <p:txBody>
          <a:bodyPr/>
          <a:lstStyle/>
          <a:p>
            <a:fld id="{92AEC960-1F6D-44A9-80B8-39618AA04C5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lIns="86255" tIns="43128" rIns="86255" bIns="43128"/>
          <a:lstStyle>
            <a:lvl1pPr>
              <a:defRPr/>
            </a:lvl1pPr>
          </a:lstStyle>
          <a:p>
            <a:pPr>
              <a:defRPr/>
            </a:pPr>
            <a:fld id="{4E2B9FA7-EBBE-48A7-8F66-D756EA7E5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  <a:ln/>
        </p:spPr>
        <p:txBody>
          <a:bodyPr lIns="86255" tIns="43128" rIns="86255" bIns="4312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3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svg"/><Relationship Id="rId12" Type="http://schemas.openxmlformats.org/officeDocument/2006/relationships/image" Target="../media/image3.png"/><Relationship Id="rId13" Type="http://schemas.openxmlformats.org/officeDocument/2006/relationships/image" Target="../media/image5.svg"/><Relationship Id="rId14" Type="http://schemas.openxmlformats.org/officeDocument/2006/relationships/image" Target="../media/image4.png"/><Relationship Id="rId15" Type="http://schemas.openxmlformats.org/officeDocument/2006/relationships/image" Target="../media/image7.svg"/><Relationship Id="rId16" Type="http://schemas.openxmlformats.org/officeDocument/2006/relationships/image" Target="../media/image5.png"/><Relationship Id="rId17" Type="http://schemas.openxmlformats.org/officeDocument/2006/relationships/image" Target="../media/image9.sv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  <p:sldLayoutId id="2147483658" r:id="rId6"/>
    <p:sldLayoutId id="2147483659" r:id="rId7"/>
    <p:sldLayoutId id="2147483660" r:id="rId8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44824"/>
            <a:ext cx="9144000" cy="158417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2060848"/>
            <a:ext cx="8786812" cy="1200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3" tIns="45717" rIns="91433" bIns="45717">
            <a:spAutoFit/>
          </a:bodyPr>
          <a:lstStyle/>
          <a:p>
            <a:pPr marL="361950" indent="-361950" algn="ctr"/>
            <a:r>
              <a:rPr lang="id-ID" sz="3600" b="1" dirty="0" smtClean="0">
                <a:solidFill>
                  <a:srgbClr val="000000"/>
                </a:solidFill>
              </a:rPr>
              <a:t>PENGEMBANGAN KARIR DAN TATA CARA KENAIKAN PANGKAT PLP</a:t>
            </a:r>
            <a:endParaRPr lang="id-ID" sz="3600" b="1" dirty="0">
              <a:solidFill>
                <a:schemeClr val="tx2">
                  <a:lumMod val="7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33056"/>
            <a:ext cx="9159478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err="1">
                <a:solidFill>
                  <a:schemeClr val="bg2"/>
                </a:solidFill>
              </a:rPr>
              <a:t>Disampaikan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dalam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Sosialisasi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Jabatan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Fungsional</a:t>
            </a:r>
            <a:r>
              <a:rPr lang="en-US" sz="2400" b="1" dirty="0">
                <a:solidFill>
                  <a:schemeClr val="bg2"/>
                </a:solidFill>
              </a:rPr>
              <a:t> PLP di </a:t>
            </a:r>
            <a:r>
              <a:rPr lang="en-US" sz="2400" b="1" dirty="0" err="1">
                <a:solidFill>
                  <a:schemeClr val="bg2"/>
                </a:solidFill>
              </a:rPr>
              <a:t>Politeknik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Perkapalan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Negeri</a:t>
            </a:r>
            <a:r>
              <a:rPr lang="en-US" sz="2400" b="1" dirty="0" smtClean="0">
                <a:solidFill>
                  <a:schemeClr val="bg2"/>
                </a:solidFill>
              </a:rPr>
              <a:t> Surabaya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bg2"/>
                </a:solidFill>
              </a:rPr>
              <a:t>24 April 2019</a:t>
            </a:r>
            <a:endParaRPr lang="en-US" sz="2400" b="1" dirty="0">
              <a:solidFill>
                <a:schemeClr val="bg2"/>
              </a:solidFill>
            </a:endParaRPr>
          </a:p>
        </p:txBody>
      </p:sp>
      <p:pic>
        <p:nvPicPr>
          <p:cNvPr id="9" name="Picture 8" descr="C:\Users\Ketenagaan\Pictures\Logo RistekDikt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5410200"/>
            <a:ext cx="8858250" cy="844841"/>
          </a:xfrm>
          <a:prstGeom prst="rect">
            <a:avLst/>
          </a:prstGeom>
          <a:noFill/>
        </p:spPr>
        <p:txBody>
          <a:bodyPr wrap="square" lIns="91433" tIns="45717" rIns="91433" bIns="45717">
            <a:spAutoFit/>
          </a:bodyPr>
          <a:lstStyle/>
          <a:p>
            <a:pPr algn="ctr">
              <a:lnSpc>
                <a:spcPct val="90000"/>
              </a:lnSpc>
            </a:pPr>
            <a:r>
              <a:rPr lang="id-ID" b="1" dirty="0">
                <a:solidFill>
                  <a:srgbClr val="262626"/>
                </a:solidFill>
              </a:rPr>
              <a:t>Oleh : Mulyono</a:t>
            </a:r>
          </a:p>
          <a:p>
            <a:pPr algn="ctr">
              <a:lnSpc>
                <a:spcPct val="90000"/>
              </a:lnSpc>
            </a:pPr>
            <a:r>
              <a:rPr lang="id-ID" b="1" dirty="0">
                <a:solidFill>
                  <a:srgbClr val="262626"/>
                </a:solidFill>
              </a:rPr>
              <a:t>Kasubdit Karir Tenaga Kependidikan</a:t>
            </a:r>
          </a:p>
          <a:p>
            <a:pPr algn="ctr">
              <a:lnSpc>
                <a:spcPct val="90000"/>
              </a:lnSpc>
            </a:pPr>
            <a:r>
              <a:rPr lang="id-ID" b="1" dirty="0">
                <a:solidFill>
                  <a:srgbClr val="262626"/>
                </a:solidFill>
              </a:rPr>
              <a:t>Direktorat Jenderal Sumberdaya Iptek dan Dikti</a:t>
            </a:r>
          </a:p>
        </p:txBody>
      </p:sp>
    </p:spTree>
    <p:extLst>
      <p:ext uri="{BB962C8B-B14F-4D97-AF65-F5344CB8AC3E}">
        <p14:creationId xmlns:p14="http://schemas.microsoft.com/office/powerpoint/2010/main" val="52166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953000" y="3738563"/>
            <a:ext cx="3810000" cy="1976437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04800" y="3738563"/>
            <a:ext cx="4191000" cy="1976453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381000" y="3886200"/>
            <a:ext cx="411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PENDIDIKAN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PENGE</a:t>
            </a:r>
            <a:r>
              <a:rPr lang="id-ID" sz="2000" dirty="0" smtClean="0">
                <a:solidFill>
                  <a:srgbClr val="000000"/>
                </a:solidFill>
              </a:rPr>
              <a:t>LOLAAN LABORATORIUM</a:t>
            </a: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PENGEMBANGAN PROFESI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755576" y="476672"/>
            <a:ext cx="79248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Unsur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dan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Sub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nsur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Kegiatan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</a:t>
            </a:r>
            <a:r>
              <a:rPr lang="id-ID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</a:t>
            </a:r>
            <a:r>
              <a:rPr lang="id-ID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381000" y="1828800"/>
            <a:ext cx="3657600" cy="9144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Caslon Pro Bold"/>
                <a:cs typeface="Adobe Caslon Pro Bold"/>
              </a:rPr>
              <a:t>UNSUR UTAMA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dobe Caslon Pro Bold"/>
              <a:cs typeface="Adobe Caslon Pro Bold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775200" y="1828800"/>
            <a:ext cx="4064000" cy="914400"/>
          </a:xfrm>
          <a:prstGeom prst="roundRect">
            <a:avLst>
              <a:gd name="adj" fmla="val 50000"/>
            </a:avLst>
          </a:prstGeom>
          <a:solidFill>
            <a:srgbClr val="9BBB59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Caslon Pro Bold"/>
                <a:cs typeface="Adobe Caslon Pro Bold"/>
              </a:rPr>
              <a:t>UNSUR PENUNJANG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dobe Caslon Pro Bold"/>
              <a:cs typeface="Adobe Caslon Pro Bold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 rot="10800000">
            <a:off x="1752600" y="2868613"/>
            <a:ext cx="1066800" cy="838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 rot="10800000">
            <a:off x="6338888" y="2854325"/>
            <a:ext cx="1066800" cy="838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5436096" y="4221088"/>
            <a:ext cx="312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id-ID" sz="2800" dirty="0" smtClean="0">
                <a:solidFill>
                  <a:srgbClr val="000000"/>
                </a:solidFill>
              </a:rPr>
              <a:t>Penunjang Tugas</a:t>
            </a:r>
          </a:p>
          <a:p>
            <a:pPr marL="457200" indent="-457200" algn="ctr"/>
            <a:r>
              <a:rPr lang="id-ID" sz="2800" dirty="0" smtClean="0">
                <a:solidFill>
                  <a:srgbClr val="000000"/>
                </a:solidFill>
              </a:rPr>
              <a:t>PLP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dirty="0" smtClean="0">
                <a:solidFill>
                  <a:srgbClr val="000000"/>
                </a:solidFill>
              </a:rPr>
              <a:t>PENGELOLAAN LABORATORIUM ?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498080" cy="3565376"/>
          </a:xfrm>
        </p:spPr>
        <p:txBody>
          <a:bodyPr/>
          <a:lstStyle/>
          <a:p>
            <a:pPr marL="0" marR="81838" indent="0">
              <a:lnSpc>
                <a:spcPct val="95825"/>
              </a:lnSpc>
              <a:spcBef>
                <a:spcPts val="2190"/>
              </a:spcBef>
              <a:buNone/>
            </a:pPr>
            <a:r>
              <a:rPr lang="id-ID" b="1" dirty="0" smtClean="0">
                <a:latin typeface="Arial"/>
                <a:cs typeface="Arial"/>
              </a:rPr>
              <a:t>Kegiatan </a:t>
            </a:r>
            <a:r>
              <a:rPr lang="id-ID" b="1" dirty="0" smtClean="0">
                <a:solidFill>
                  <a:srgbClr val="FFC000"/>
                </a:solidFill>
                <a:latin typeface="Arial"/>
                <a:cs typeface="Arial"/>
              </a:rPr>
              <a:t>merancang </a:t>
            </a:r>
            <a:r>
              <a:rPr lang="id-ID" b="1" dirty="0" smtClean="0">
                <a:latin typeface="Arial"/>
                <a:cs typeface="Arial"/>
              </a:rPr>
              <a:t>kegiatan, </a:t>
            </a:r>
            <a:r>
              <a:rPr lang="id-ID" b="1" dirty="0" smtClean="0">
                <a:solidFill>
                  <a:srgbClr val="FFC000"/>
                </a:solidFill>
                <a:latin typeface="Arial"/>
                <a:cs typeface="Arial"/>
              </a:rPr>
              <a:t>mengoperasikan, memelihara</a:t>
            </a:r>
            <a:r>
              <a:rPr lang="id-ID" b="1" dirty="0" smtClean="0">
                <a:latin typeface="Arial"/>
                <a:cs typeface="Arial"/>
              </a:rPr>
              <a:t>, dan </a:t>
            </a:r>
            <a:r>
              <a:rPr lang="id-ID" b="1" dirty="0" smtClean="0">
                <a:solidFill>
                  <a:srgbClr val="FFC000"/>
                </a:solidFill>
                <a:latin typeface="Arial"/>
                <a:cs typeface="Arial"/>
              </a:rPr>
              <a:t>merawat</a:t>
            </a:r>
            <a:r>
              <a:rPr lang="id-ID" b="1" dirty="0" smtClean="0">
                <a:latin typeface="Arial"/>
                <a:cs typeface="Arial"/>
              </a:rPr>
              <a:t> peralatan dan bahan, fasilitas dan atau segala objek fisik secara efisien untuk mencapai tujuan atau sasaran tertentu sehingga mencapai hasil yang optimal</a:t>
            </a:r>
          </a:p>
          <a:p>
            <a:pPr marL="177800" marR="81838" indent="-457200">
              <a:lnSpc>
                <a:spcPct val="95825"/>
              </a:lnSpc>
              <a:spcBef>
                <a:spcPts val="2190"/>
              </a:spcBef>
              <a:buFont typeface="Wingdings" panose="05000000000000000000" pitchFamily="2" charset="2"/>
              <a:buChar char="q"/>
            </a:pPr>
            <a:endParaRPr lang="id-ID" b="1" dirty="0" smtClean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14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40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39775" indent="-282575" algn="l" defTabSz="4540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38238" indent="-225425" algn="l" defTabSz="4540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593850" indent="-225425" algn="l" defTabSz="4540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49463" indent="-225425" algn="l" defTabSz="45402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76672"/>
            <a:ext cx="9144000" cy="762000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14338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300">
                <a:solidFill>
                  <a:srgbClr val="000000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defTabSz="414338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300">
                <a:solidFill>
                  <a:srgbClr val="000000"/>
                </a:solidFill>
                <a:latin typeface="Arial Black" pitchFamily="34" charset="0"/>
              </a:defRPr>
            </a:lvl2pPr>
            <a:lvl3pPr algn="ctr" defTabSz="414338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300">
                <a:solidFill>
                  <a:srgbClr val="000000"/>
                </a:solidFill>
                <a:latin typeface="Arial Black" pitchFamily="34" charset="0"/>
              </a:defRPr>
            </a:lvl3pPr>
            <a:lvl4pPr algn="ctr" defTabSz="414338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300">
                <a:solidFill>
                  <a:srgbClr val="000000"/>
                </a:solidFill>
                <a:latin typeface="Arial Black" pitchFamily="34" charset="0"/>
              </a:defRPr>
            </a:lvl4pPr>
            <a:lvl5pPr algn="ctr" defTabSz="414338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300">
                <a:solidFill>
                  <a:srgbClr val="000000"/>
                </a:solidFill>
                <a:latin typeface="Arial Black" pitchFamily="34" charset="0"/>
              </a:defRPr>
            </a:lvl5pPr>
            <a:lvl6pPr marL="1392784" indent="-195681" algn="ctr" defTabSz="414382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900">
                <a:solidFill>
                  <a:srgbClr val="000000"/>
                </a:solidFill>
                <a:latin typeface="Luxi Sans" pitchFamily="16" charset="0"/>
              </a:defRPr>
            </a:lvl6pPr>
            <a:lvl7pPr marL="1807169" indent="-195681" algn="ctr" defTabSz="414382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900">
                <a:solidFill>
                  <a:srgbClr val="000000"/>
                </a:solidFill>
                <a:latin typeface="Luxi Sans" pitchFamily="16" charset="0"/>
              </a:defRPr>
            </a:lvl7pPr>
            <a:lvl8pPr marL="2221549" indent="-195681" algn="ctr" defTabSz="414382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900">
                <a:solidFill>
                  <a:srgbClr val="000000"/>
                </a:solidFill>
                <a:latin typeface="Luxi Sans" pitchFamily="16" charset="0"/>
              </a:defRPr>
            </a:lvl8pPr>
            <a:lvl9pPr marL="2635935" indent="-195681" algn="ctr" defTabSz="414382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900">
                <a:solidFill>
                  <a:srgbClr val="000000"/>
                </a:solidFill>
                <a:latin typeface="Luxi Sans" pitchFamily="16" charset="0"/>
              </a:defRPr>
            </a:lvl9pPr>
          </a:lstStyle>
          <a:p>
            <a:pPr eaLnBrk="1" hangingPunct="1"/>
            <a:r>
              <a:rPr lang="id-ID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UNSUR DAN SUB UNSUR KEGIATAN</a:t>
            </a:r>
            <a:r>
              <a:rPr lang="en-US" sz="16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d-ID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PLP KETERAMPILAN </a:t>
            </a:r>
            <a:r>
              <a:rPr lang="en-US" sz="1600" b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KE</a:t>
            </a:r>
            <a:r>
              <a:rPr lang="id-ID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AHLIAN</a:t>
            </a:r>
            <a:br>
              <a:rPr lang="id-ID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Permenpan</a:t>
            </a:r>
            <a:r>
              <a:rPr lang="en-US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RB No</a:t>
            </a:r>
            <a:r>
              <a:rPr lang="id-ID" sz="1600" b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</a:t>
            </a:r>
            <a:r>
              <a:rPr lang="id-ID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 </a:t>
            </a:r>
            <a:r>
              <a:rPr lang="en-US" sz="1600" b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2010</a:t>
            </a:r>
            <a:endParaRPr lang="en-GB" sz="16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949053"/>
              </p:ext>
            </p:extLst>
          </p:nvPr>
        </p:nvGraphicFramePr>
        <p:xfrm>
          <a:off x="357330" y="1556792"/>
          <a:ext cx="8786670" cy="4937759"/>
        </p:xfrm>
        <a:graphic>
          <a:graphicData uri="http://schemas.openxmlformats.org/drawingml/2006/table">
            <a:tbl>
              <a:tblPr/>
              <a:tblGrid>
                <a:gridCol w="778516"/>
                <a:gridCol w="1554812"/>
                <a:gridCol w="645334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NO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UNSUR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SUB UNSUR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I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Pendidikan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Pend. Sekolah dan mendapat ijazah/gelar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Diklat fung bid pengelolaan lab pendidikan  dan memperoleh Surat Tanda Tamat Pendidikan dan Pelatihan  (STTPP) atau sertifikat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Diklat prajab dan memperoleh STTPP atau sertifikat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II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Pengelolaan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Laboratorium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Perancangan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kegiatan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lab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oratorium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Pengoperasian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peralatan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penggunaan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bahan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Pemeliharaan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perawatan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peralatan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bahan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Pengevaluasian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sistem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kerja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lab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oratorium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Pengembangan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kegiatan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lab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oratorium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Pengemb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Profesi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4513" marR="0" lvl="0" indent="-544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A.      Pembuatan </a:t>
                      </a:r>
                      <a:r>
                        <a:rPr kumimoji="0" lang="id-ID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karya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 tulis ilmiah/karya ilmiah 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bidang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pengelolaan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 lab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oratorium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  <a:p>
                      <a:pPr marL="544513" marR="0" lvl="0" indent="-544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B.     Penerjemahan/penyaduran buku dan bahan lainnyadibidang </a:t>
                      </a: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+mn-ea"/>
                          <a:cs typeface="+mn-cs"/>
                        </a:rPr>
                        <a:t>pengelolaan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lab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oratorium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C.     Pembuatan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standar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atau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pedoman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pengelolaan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lab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D.   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Penemuan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teknologi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tepat guna di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bidang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pengelolaan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lab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+mn-ea"/>
                          <a:cs typeface="+mn-cs"/>
                        </a:rPr>
                        <a:t>E.      </a:t>
                      </a:r>
                      <a:r>
                        <a:rPr kumimoji="0" lang="en-GB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+mn-ea"/>
                          <a:cs typeface="+mn-cs"/>
                        </a:rPr>
                        <a:t>Perolehan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sertifikat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profesi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9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005199"/>
              </p:ext>
            </p:extLst>
          </p:nvPr>
        </p:nvGraphicFramePr>
        <p:xfrm>
          <a:off x="152400" y="1484784"/>
          <a:ext cx="8839200" cy="2926079"/>
        </p:xfrm>
        <a:graphic>
          <a:graphicData uri="http://schemas.openxmlformats.org/drawingml/2006/table">
            <a:tbl>
              <a:tblPr/>
              <a:tblGrid>
                <a:gridCol w="891208"/>
                <a:gridCol w="1584176"/>
                <a:gridCol w="6363816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NO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UNSUR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SUB UNSUR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IV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Penunjang tugas P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ranata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 Lab Pend.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Pengajar/pelatih/tutor/fasilitator 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bidang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pengelolaan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 lab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setiap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 2 jam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pelajaran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 (JP) – 1 JP: 45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menit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Memberikan bimbingan di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bidang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pengelolaan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lab 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Peran serta dalam seminar/lokakarya/konfrerensi di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bidang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pengelolaan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lab 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Keanggotaan dalam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organisasi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p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rofesi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Keanggotaan dalam tim penilai jabatan fungsional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PLP 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Perolehan penghargaan/tanda jasa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Perolehan gelar kesarjanaan lainnya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2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46100"/>
            <a:ext cx="88646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1447800" y="228600"/>
            <a:ext cx="72374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14338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45000"/>
            </a:pPr>
            <a:endParaRPr lang="en-US" altLang="en-US" sz="29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7284" name="Text Box 1"/>
          <p:cNvSpPr txBox="1">
            <a:spLocks noChangeArrowheads="1"/>
          </p:cNvSpPr>
          <p:nvPr/>
        </p:nvSpPr>
        <p:spPr bwMode="auto">
          <a:xfrm>
            <a:off x="755576" y="764704"/>
            <a:ext cx="551021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8000"/>
              </a:lnSpc>
              <a:buClr>
                <a:srgbClr val="333399"/>
              </a:buClr>
              <a:buFont typeface="Arial Narrow" pitchFamily="34" charset="0"/>
              <a:buNone/>
            </a:pPr>
            <a:r>
              <a:rPr lang="en-GB" sz="3200" b="1" i="1" dirty="0" err="1" smtClean="0">
                <a:solidFill>
                  <a:srgbClr val="000000"/>
                </a:solidFill>
                <a:latin typeface="Arial Narrow" pitchFamily="34" charset="0"/>
              </a:rPr>
              <a:t>Klasifikasi</a:t>
            </a:r>
            <a:r>
              <a:rPr lang="en-GB" sz="3200" b="1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GB" sz="3200" b="1" i="1" dirty="0" err="1" smtClean="0">
                <a:solidFill>
                  <a:srgbClr val="000000"/>
                </a:solidFill>
                <a:latin typeface="Arial Narrow" pitchFamily="34" charset="0"/>
              </a:rPr>
              <a:t>Laboratorium</a:t>
            </a:r>
            <a:endParaRPr lang="en-GB" sz="3200" b="1" i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7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330380"/>
              </p:ext>
            </p:extLst>
          </p:nvPr>
        </p:nvGraphicFramePr>
        <p:xfrm>
          <a:off x="827585" y="1700807"/>
          <a:ext cx="8164015" cy="4614270"/>
        </p:xfrm>
        <a:graphic>
          <a:graphicData uri="http://schemas.openxmlformats.org/drawingml/2006/table">
            <a:tbl>
              <a:tblPr/>
              <a:tblGrid>
                <a:gridCol w="1675401"/>
                <a:gridCol w="1653031"/>
                <a:gridCol w="1553268"/>
                <a:gridCol w="1627233"/>
                <a:gridCol w="1655082"/>
              </a:tblGrid>
              <a:tr h="6468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id-ID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NDIKATOR 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IPE LABORATORIUM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4829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JENIS LAB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KEDUDUKAN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LAB.ILMU DASAR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ADA DI SEKOLAH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LAB.ILMU DASAR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ADA DI PT TINGKAT 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LAB.BIDANG KEILMUAN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ADA DI JURUSAN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LAB.TERPADU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ADA DI FAKULTAS/UNIV.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FUNGSI UTAMA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PRAKTIKUM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PRAKTIKUM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PRAKTIKUM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PENELITIAN (MHS, DOSEN)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PENELITIAN (MHS, DOSEN)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0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PERALATAN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KATEGORI I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KATEGORI II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KATEGORI III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KATEGORI I    </a:t>
                      </a: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KATEGORI II   </a:t>
                      </a: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KATEGORI III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KATEGORI I    </a:t>
                      </a: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KATEGORI II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KATEGORI III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KATEGORI I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KATEGORI II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KATEGORI III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BAHAN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BAHAN UMUM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BAHAN KHUSUS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BAHAN UMUM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BAHAN KHUSUS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BAHAN UMUM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BAHAN KHUSUS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BAHAN UMUM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BAHAN KHUSUS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5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52961"/>
              </p:ext>
            </p:extLst>
          </p:nvPr>
        </p:nvGraphicFramePr>
        <p:xfrm>
          <a:off x="1691680" y="1844824"/>
          <a:ext cx="6864423" cy="367241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16224"/>
                <a:gridCol w="2560058"/>
                <a:gridCol w="2288141"/>
              </a:tblGrid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TIPE LAB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JUMLAH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PLP </a:t>
                      </a:r>
                      <a:r>
                        <a:rPr lang="en-US" sz="2400" dirty="0" err="1" smtClean="0"/>
                        <a:t>Terampil</a:t>
                      </a:r>
                      <a:r>
                        <a:rPr lang="en-US" sz="2400" baseline="0" dirty="0" smtClean="0"/>
                        <a:t> (4)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PLP </a:t>
                      </a:r>
                      <a:r>
                        <a:rPr lang="en-US" sz="2400" dirty="0" err="1" smtClean="0"/>
                        <a:t>Terampil</a:t>
                      </a:r>
                      <a:r>
                        <a:rPr lang="en-US" sz="2400" dirty="0" smtClean="0"/>
                        <a:t> (3)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PLP </a:t>
                      </a:r>
                      <a:r>
                        <a:rPr lang="en-US" sz="2400" dirty="0" err="1" smtClean="0"/>
                        <a:t>Ahli</a:t>
                      </a:r>
                      <a:r>
                        <a:rPr lang="en-US" sz="2400" dirty="0" smtClean="0"/>
                        <a:t> (2)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PLP </a:t>
                      </a:r>
                      <a:r>
                        <a:rPr lang="en-US" sz="2400" dirty="0" err="1" smtClean="0"/>
                        <a:t>Terampil</a:t>
                      </a:r>
                      <a:r>
                        <a:rPr lang="en-US" sz="2400" dirty="0" smtClean="0"/>
                        <a:t> (4)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PLP </a:t>
                      </a:r>
                      <a:r>
                        <a:rPr lang="en-US" sz="2400" dirty="0" err="1" smtClean="0"/>
                        <a:t>Ahli</a:t>
                      </a:r>
                      <a:r>
                        <a:rPr lang="en-US" sz="2400" dirty="0" smtClean="0"/>
                        <a:t> (2)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PLP </a:t>
                      </a:r>
                      <a:r>
                        <a:rPr lang="en-US" sz="2400" dirty="0" err="1" smtClean="0"/>
                        <a:t>Terampil</a:t>
                      </a:r>
                      <a:r>
                        <a:rPr lang="en-US" sz="2400" baseline="0" dirty="0" smtClean="0"/>
                        <a:t> (4)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PLP </a:t>
                      </a:r>
                      <a:r>
                        <a:rPr lang="en-US" sz="2400" dirty="0" err="1" smtClean="0"/>
                        <a:t>Ahli</a:t>
                      </a:r>
                      <a:r>
                        <a:rPr lang="en-US" sz="2400" dirty="0" smtClean="0"/>
                        <a:t> (3)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arallelogram 2"/>
          <p:cNvSpPr/>
          <p:nvPr/>
        </p:nvSpPr>
        <p:spPr>
          <a:xfrm>
            <a:off x="0" y="764704"/>
            <a:ext cx="9144000" cy="648072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FORMASI PLP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005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23928" y="2060848"/>
            <a:ext cx="4464496" cy="1152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err="1">
                <a:solidFill>
                  <a:srgbClr val="262626"/>
                </a:solidFill>
              </a:rPr>
              <a:t>Pengangkatan</a:t>
            </a:r>
            <a:r>
              <a:rPr lang="fi-FI" baseline="30000" dirty="0">
                <a:solidFill>
                  <a:srgbClr val="262626"/>
                </a:solidFill>
              </a:rPr>
              <a:t> </a:t>
            </a:r>
            <a:r>
              <a:rPr lang="fi-FI" dirty="0" err="1">
                <a:solidFill>
                  <a:srgbClr val="262626"/>
                </a:solidFill>
              </a:rPr>
              <a:t>Pertama</a:t>
            </a:r>
            <a:r>
              <a:rPr lang="fi-FI" baseline="30000" dirty="0">
                <a:solidFill>
                  <a:srgbClr val="262626"/>
                </a:solidFill>
              </a:rPr>
              <a:t> </a:t>
            </a:r>
            <a:r>
              <a:rPr lang="fi-FI" dirty="0" err="1">
                <a:solidFill>
                  <a:srgbClr val="262626"/>
                </a:solidFill>
              </a:rPr>
              <a:t>Sebagai</a:t>
            </a:r>
            <a:r>
              <a:rPr lang="fi-FI" baseline="30000" dirty="0">
                <a:solidFill>
                  <a:srgbClr val="262626"/>
                </a:solidFill>
              </a:rPr>
              <a:t> </a:t>
            </a:r>
            <a:r>
              <a:rPr lang="fi-FI" dirty="0">
                <a:solidFill>
                  <a:srgbClr val="262626"/>
                </a:solidFill>
              </a:rPr>
              <a:t>PLP </a:t>
            </a:r>
            <a:r>
              <a:rPr lang="fi-FI" dirty="0" err="1">
                <a:solidFill>
                  <a:srgbClr val="262626"/>
                </a:solidFill>
              </a:rPr>
              <a:t>bagi</a:t>
            </a:r>
            <a:r>
              <a:rPr lang="fi-FI" dirty="0">
                <a:solidFill>
                  <a:srgbClr val="262626"/>
                </a:solidFill>
              </a:rPr>
              <a:t> PNS </a:t>
            </a:r>
            <a:r>
              <a:rPr lang="fi-FI" dirty="0" err="1">
                <a:solidFill>
                  <a:srgbClr val="262626"/>
                </a:solidFill>
              </a:rPr>
              <a:t>yang</a:t>
            </a:r>
            <a:r>
              <a:rPr lang="fi-FI" dirty="0">
                <a:solidFill>
                  <a:srgbClr val="262626"/>
                </a:solidFill>
              </a:rPr>
              <a:t> </a:t>
            </a:r>
            <a:r>
              <a:rPr lang="fi-FI" dirty="0" err="1">
                <a:solidFill>
                  <a:srgbClr val="262626"/>
                </a:solidFill>
              </a:rPr>
              <a:t>telah</a:t>
            </a:r>
            <a:r>
              <a:rPr lang="fi-FI" dirty="0">
                <a:solidFill>
                  <a:srgbClr val="262626"/>
                </a:solidFill>
              </a:rPr>
              <a:t> </a:t>
            </a:r>
            <a:r>
              <a:rPr lang="fi-FI" dirty="0" err="1">
                <a:solidFill>
                  <a:srgbClr val="262626"/>
                </a:solidFill>
              </a:rPr>
              <a:t>melaksanakan</a:t>
            </a:r>
            <a:r>
              <a:rPr lang="fi-FI" dirty="0">
                <a:solidFill>
                  <a:srgbClr val="262626"/>
                </a:solidFill>
              </a:rPr>
              <a:t> </a:t>
            </a:r>
            <a:r>
              <a:rPr lang="fi-FI" dirty="0" err="1">
                <a:solidFill>
                  <a:srgbClr val="262626"/>
                </a:solidFill>
              </a:rPr>
              <a:t>pengelolaan</a:t>
            </a:r>
            <a:r>
              <a:rPr lang="fi-FI" dirty="0">
                <a:solidFill>
                  <a:srgbClr val="262626"/>
                </a:solidFill>
              </a:rPr>
              <a:t> </a:t>
            </a:r>
            <a:r>
              <a:rPr lang="fi-FI" dirty="0" err="1">
                <a:solidFill>
                  <a:srgbClr val="262626"/>
                </a:solidFill>
              </a:rPr>
              <a:t>lab</a:t>
            </a:r>
            <a:r>
              <a:rPr lang="fi-FI" dirty="0">
                <a:solidFill>
                  <a:srgbClr val="262626"/>
                </a:solidFill>
              </a:rPr>
              <a:t> </a:t>
            </a:r>
            <a:r>
              <a:rPr lang="fi-FI" dirty="0" err="1">
                <a:solidFill>
                  <a:srgbClr val="262626"/>
                </a:solidFill>
              </a:rPr>
              <a:t>pendidikan</a:t>
            </a:r>
            <a:r>
              <a:rPr lang="fi-FI" dirty="0">
                <a:solidFill>
                  <a:srgbClr val="262626"/>
                </a:solidFill>
              </a:rPr>
              <a:t>. </a:t>
            </a:r>
            <a:r>
              <a:rPr lang="fi-FI" dirty="0" err="1">
                <a:solidFill>
                  <a:srgbClr val="262626"/>
                </a:solidFill>
              </a:rPr>
              <a:t>Permenristekdikti</a:t>
            </a:r>
            <a:r>
              <a:rPr lang="fi-FI" dirty="0">
                <a:solidFill>
                  <a:srgbClr val="262626"/>
                </a:solidFill>
              </a:rPr>
              <a:t> </a:t>
            </a:r>
            <a:r>
              <a:rPr lang="fi-FI" dirty="0" smtClean="0">
                <a:solidFill>
                  <a:srgbClr val="262626"/>
                </a:solidFill>
              </a:rPr>
              <a:t>No. 14 </a:t>
            </a:r>
            <a:r>
              <a:rPr lang="fi-FI" dirty="0" err="1" smtClean="0">
                <a:solidFill>
                  <a:srgbClr val="262626"/>
                </a:solidFill>
              </a:rPr>
              <a:t>Tahun</a:t>
            </a:r>
            <a:r>
              <a:rPr lang="fi-FI" dirty="0" smtClean="0">
                <a:solidFill>
                  <a:srgbClr val="262626"/>
                </a:solidFill>
              </a:rPr>
              <a:t> 2018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928" y="3501008"/>
            <a:ext cx="4464496" cy="1152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rgbClr val="262626"/>
                </a:solidFill>
              </a:rPr>
              <a:t>Formasi CPNS setelah PNS diangkat menjadi PLP apabila sudah lulus diklat JF-</a:t>
            </a:r>
            <a:r>
              <a:rPr lang="hr-HR" dirty="0" smtClean="0">
                <a:solidFill>
                  <a:srgbClr val="262626"/>
                </a:solidFill>
              </a:rPr>
              <a:t>PLP (PermenpanRB No.3/2010) </a:t>
            </a:r>
            <a:endParaRPr lang="hr-HR" dirty="0">
              <a:solidFill>
                <a:srgbClr val="262626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3928" y="4941168"/>
            <a:ext cx="4464496" cy="1224136"/>
          </a:xfrm>
          <a:prstGeom prst="round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rgbClr val="262626"/>
                </a:solidFill>
              </a:rPr>
              <a:t>Dimungkinkan PNS dari jabatan lain beralih ke jabatan fungsional PLP </a:t>
            </a:r>
            <a:r>
              <a:rPr lang="hr-HR" dirty="0" smtClean="0">
                <a:solidFill>
                  <a:srgbClr val="262626"/>
                </a:solidFill>
              </a:rPr>
              <a:t>(PermenpanRB No.3/2010) </a:t>
            </a:r>
            <a:endParaRPr lang="hr-HR" dirty="0">
              <a:solidFill>
                <a:srgbClr val="26262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696" y="1988840"/>
            <a:ext cx="2088232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Inpassing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835696" y="3429000"/>
            <a:ext cx="2088232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Pengangkatan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835696" y="4941168"/>
            <a:ext cx="2088232" cy="1224136"/>
          </a:xfrm>
          <a:prstGeom prst="rect">
            <a:avLst/>
          </a:prstGeom>
          <a:solidFill>
            <a:schemeClr val="tx2">
              <a:lumMod val="2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Perpindahan</a:t>
            </a:r>
            <a:r>
              <a:rPr lang="en-US" sz="2000" dirty="0"/>
              <a:t> (</a:t>
            </a:r>
            <a:r>
              <a:rPr lang="en-US" sz="2000" dirty="0" err="1"/>
              <a:t>alih</a:t>
            </a:r>
            <a:r>
              <a:rPr lang="en-US" sz="2000" dirty="0"/>
              <a:t> </a:t>
            </a:r>
            <a:r>
              <a:rPr lang="en-US" sz="2000" dirty="0" err="1"/>
              <a:t>jalur</a:t>
            </a:r>
            <a:r>
              <a:rPr lang="en-US" sz="2000" dirty="0"/>
              <a:t>)</a:t>
            </a:r>
          </a:p>
        </p:txBody>
      </p:sp>
      <p:sp>
        <p:nvSpPr>
          <p:cNvPr id="16" name="Snip Diagonal Corner Rectangle 15"/>
          <p:cNvSpPr/>
          <p:nvPr/>
        </p:nvSpPr>
        <p:spPr>
          <a:xfrm>
            <a:off x="0" y="764704"/>
            <a:ext cx="9144000" cy="648072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PENGANGKATAN DALAM JABATAN FUNGSIONAL PLP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18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7944" y="1196752"/>
            <a:ext cx="2232248" cy="64807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FORMASI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03648" y="3140968"/>
            <a:ext cx="2088232" cy="16561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INPASSING</a:t>
            </a:r>
          </a:p>
          <a:p>
            <a:pPr algn="ctr"/>
            <a:r>
              <a:rPr lang="en-US" dirty="0" err="1" smtClean="0"/>
              <a:t>Bertugas</a:t>
            </a:r>
            <a:r>
              <a:rPr lang="en-US" dirty="0" smtClean="0"/>
              <a:t> </a:t>
            </a:r>
            <a:r>
              <a:rPr lang="en-US" dirty="0" err="1" smtClean="0"/>
              <a:t>sblm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bertugas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terbit</a:t>
            </a:r>
            <a:r>
              <a:rPr lang="en-US" dirty="0" smtClean="0"/>
              <a:t> </a:t>
            </a:r>
            <a:r>
              <a:rPr lang="en-US" dirty="0" err="1" smtClean="0"/>
              <a:t>PermenpanRB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67944" y="2276872"/>
            <a:ext cx="2160240" cy="1296144"/>
          </a:xfrm>
          <a:prstGeom prst="rect">
            <a:avLst/>
          </a:prstGeom>
          <a:solidFill>
            <a:srgbClr val="21B8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PENGANGKATAN PERTAMA</a:t>
            </a:r>
          </a:p>
          <a:p>
            <a:pPr algn="ctr"/>
            <a:r>
              <a:rPr lang="en-US" dirty="0" err="1" smtClean="0"/>
              <a:t>Bertugas</a:t>
            </a:r>
            <a:r>
              <a:rPr lang="en-US" dirty="0" smtClean="0"/>
              <a:t> </a:t>
            </a:r>
            <a:r>
              <a:rPr lang="en-US" dirty="0" err="1" smtClean="0"/>
              <a:t>stlh</a:t>
            </a:r>
            <a:r>
              <a:rPr lang="en-US" dirty="0" smtClean="0"/>
              <a:t> </a:t>
            </a:r>
            <a:r>
              <a:rPr lang="en-US" dirty="0" err="1" smtClean="0"/>
              <a:t>terbit</a:t>
            </a:r>
            <a:r>
              <a:rPr lang="en-US" dirty="0" smtClean="0"/>
              <a:t> </a:t>
            </a:r>
            <a:r>
              <a:rPr lang="en-US" dirty="0" err="1" smtClean="0"/>
              <a:t>PermenpanRB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CPNS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76256" y="3140968"/>
            <a:ext cx="2088232" cy="1656184"/>
          </a:xfrm>
          <a:prstGeom prst="rect">
            <a:avLst/>
          </a:prstGeom>
          <a:solidFill>
            <a:srgbClr val="21B8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ALIH JABATAN</a:t>
            </a:r>
          </a:p>
          <a:p>
            <a:pPr algn="ctr"/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struktural</a:t>
            </a:r>
            <a:r>
              <a:rPr lang="en-US" dirty="0" smtClean="0"/>
              <a:t>/</a:t>
            </a:r>
            <a:r>
              <a:rPr lang="en-US" dirty="0" err="1" smtClean="0"/>
              <a:t>jabfung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67944" y="3861048"/>
            <a:ext cx="2160240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67944" y="5013176"/>
            <a:ext cx="2160240" cy="7920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 </a:t>
            </a:r>
            <a:r>
              <a:rPr lang="en-US" dirty="0" err="1" smtClean="0"/>
              <a:t>Jabfung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67944" y="6065462"/>
            <a:ext cx="2160240" cy="79208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endParaRPr lang="en-US" dirty="0"/>
          </a:p>
        </p:txBody>
      </p:sp>
      <p:cxnSp>
        <p:nvCxnSpPr>
          <p:cNvPr id="31" name="Elbow Connector 30"/>
          <p:cNvCxnSpPr>
            <a:stCxn id="5" idx="2"/>
          </p:cNvCxnSpPr>
          <p:nvPr/>
        </p:nvCxnSpPr>
        <p:spPr>
          <a:xfrm rot="5400000">
            <a:off x="3797914" y="674694"/>
            <a:ext cx="216024" cy="255628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5" idx="2"/>
          </p:cNvCxnSpPr>
          <p:nvPr/>
        </p:nvCxnSpPr>
        <p:spPr>
          <a:xfrm rot="16200000" flipH="1">
            <a:off x="6282190" y="746702"/>
            <a:ext cx="216024" cy="241226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27784" y="206084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596336" y="206084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9" idx="0"/>
          </p:cNvCxnSpPr>
          <p:nvPr/>
        </p:nvCxnSpPr>
        <p:spPr>
          <a:xfrm>
            <a:off x="5148064" y="20608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2"/>
            <a:endCxn id="11" idx="0"/>
          </p:cNvCxnSpPr>
          <p:nvPr/>
        </p:nvCxnSpPr>
        <p:spPr>
          <a:xfrm>
            <a:off x="5148064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1" idx="2"/>
            <a:endCxn id="12" idx="0"/>
          </p:cNvCxnSpPr>
          <p:nvPr/>
        </p:nvCxnSpPr>
        <p:spPr>
          <a:xfrm>
            <a:off x="5148064" y="46531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2"/>
            <a:endCxn id="13" idx="0"/>
          </p:cNvCxnSpPr>
          <p:nvPr/>
        </p:nvCxnSpPr>
        <p:spPr>
          <a:xfrm>
            <a:off x="5148064" y="5805264"/>
            <a:ext cx="0" cy="260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27784" y="4797152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627784" y="551723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11" idx="3"/>
          </p:cNvCxnSpPr>
          <p:nvPr/>
        </p:nvCxnSpPr>
        <p:spPr>
          <a:xfrm rot="10800000">
            <a:off x="6228184" y="4257092"/>
            <a:ext cx="576064" cy="36004"/>
          </a:xfrm>
          <a:prstGeom prst="bentConnector3">
            <a:avLst>
              <a:gd name="adj1" fmla="val -35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300192" y="5013176"/>
            <a:ext cx="2664296" cy="7920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dirty="0" smtClean="0"/>
              <a:t>paling singkat1</a:t>
            </a:r>
            <a:r>
              <a:rPr lang="is-IS" dirty="0"/>
              <a:t>(satu</a:t>
            </a:r>
            <a:r>
              <a:rPr lang="is-IS" dirty="0" smtClean="0"/>
              <a:t>) thn dlm jab. terakhir</a:t>
            </a:r>
            <a:r>
              <a:rPr lang="is-IS" dirty="0"/>
              <a:t/>
            </a:r>
            <a:br>
              <a:rPr lang="is-IS" dirty="0"/>
            </a:br>
            <a:endParaRPr lang="is-IS" dirty="0">
              <a:effectLst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300192" y="6065912"/>
            <a:ext cx="2664296" cy="79208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/>
              <a:t>paling</a:t>
            </a:r>
            <a:r>
              <a:rPr lang="tr-TR" dirty="0"/>
              <a:t> </a:t>
            </a:r>
            <a:r>
              <a:rPr lang="tr-TR" dirty="0" err="1"/>
              <a:t>singkat</a:t>
            </a:r>
            <a:r>
              <a:rPr lang="tr-TR" dirty="0"/>
              <a:t> 2 (dua) </a:t>
            </a:r>
            <a:r>
              <a:rPr lang="tr-TR" dirty="0" err="1" smtClean="0"/>
              <a:t>thn</a:t>
            </a:r>
            <a:r>
              <a:rPr lang="tr-TR" dirty="0" smtClean="0"/>
              <a:t> </a:t>
            </a:r>
            <a:r>
              <a:rPr lang="tr-TR" dirty="0" err="1" smtClean="0"/>
              <a:t>dlm</a:t>
            </a:r>
            <a:r>
              <a:rPr lang="tr-TR" dirty="0" smtClean="0"/>
              <a:t> </a:t>
            </a:r>
            <a:r>
              <a:rPr lang="tr-TR" dirty="0" err="1"/>
              <a:t>pangkat</a:t>
            </a:r>
            <a:r>
              <a:rPr lang="tr-TR" dirty="0"/>
              <a:t> </a:t>
            </a:r>
            <a:r>
              <a:rPr lang="tr-TR" dirty="0" err="1"/>
              <a:t>terakhir</a:t>
            </a:r>
            <a:r>
              <a:rPr lang="tr-TR" dirty="0"/>
              <a:t/>
            </a:r>
            <a:br>
              <a:rPr lang="tr-TR" dirty="0"/>
            </a:br>
            <a:endParaRPr lang="tr-TR" dirty="0">
              <a:effectLst/>
            </a:endParaRPr>
          </a:p>
        </p:txBody>
      </p:sp>
      <p:sp>
        <p:nvSpPr>
          <p:cNvPr id="88" name="Snip Diagonal Corner Rectangle 87"/>
          <p:cNvSpPr/>
          <p:nvPr/>
        </p:nvSpPr>
        <p:spPr>
          <a:xfrm>
            <a:off x="0" y="188640"/>
            <a:ext cx="9144000" cy="720080"/>
          </a:xfrm>
          <a:prstGeom prst="snip2Diag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MEKANISME </a:t>
            </a:r>
            <a:r>
              <a:rPr lang="en-US" sz="2400" b="1" dirty="0"/>
              <a:t>PENGANGKATAN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64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211960" y="-3447256"/>
            <a:ext cx="720080" cy="9144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>
                <a:solidFill>
                  <a:srgbClr val="000000"/>
                </a:solidFill>
              </a:rPr>
              <a:t>PENGANGKATAN : </a:t>
            </a:r>
            <a:r>
              <a:rPr lang="en-US" sz="2800" b="1" i="1" dirty="0" err="1" smtClean="0">
                <a:solidFill>
                  <a:srgbClr val="000000"/>
                </a:solidFill>
              </a:rPr>
              <a:t>Inpassing</a:t>
            </a:r>
            <a:r>
              <a:rPr lang="en-US" sz="2800" b="1" i="1" dirty="0" smtClean="0">
                <a:solidFill>
                  <a:srgbClr val="000000"/>
                </a:solidFill>
              </a:rPr>
              <a:t> 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396584" cy="4608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600" b="1" dirty="0" err="1" smtClean="0"/>
              <a:t>Dasar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Hukum</a:t>
            </a:r>
            <a:endParaRPr lang="en-US" sz="2600" b="1" dirty="0" smtClean="0"/>
          </a:p>
          <a:p>
            <a:pPr marL="447675" indent="-447675">
              <a:buFont typeface="Arial"/>
              <a:buChar char="•"/>
            </a:pPr>
            <a:r>
              <a:rPr lang="en-US" sz="2400" dirty="0" err="1">
                <a:effectLst/>
              </a:rPr>
              <a:t>Peraturan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MenpanRB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>
                <a:effectLst/>
              </a:rPr>
              <a:t>Nomor</a:t>
            </a:r>
            <a:r>
              <a:rPr lang="en-US" sz="2400" dirty="0">
                <a:effectLst/>
              </a:rPr>
              <a:t> 26 </a:t>
            </a:r>
            <a:r>
              <a:rPr lang="en-US" sz="2400" dirty="0" err="1">
                <a:effectLst/>
              </a:rPr>
              <a:t>Tahun</a:t>
            </a:r>
            <a:r>
              <a:rPr lang="en-US" sz="2400" dirty="0">
                <a:effectLst/>
              </a:rPr>
              <a:t> 2016 </a:t>
            </a:r>
            <a:r>
              <a:rPr lang="en-US" sz="2400" dirty="0" err="1">
                <a:effectLst/>
              </a:rPr>
              <a:t>tentang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Pengangkatan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Pegawai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Negeri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Sipil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dalam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Jabatan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Fungsional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melalui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Penyesuaian</a:t>
            </a:r>
            <a:r>
              <a:rPr lang="en-US" sz="2400" dirty="0">
                <a:effectLst/>
              </a:rPr>
              <a:t>/</a:t>
            </a:r>
            <a:r>
              <a:rPr lang="en-US" sz="2400" i="1" dirty="0" err="1" smtClean="0">
                <a:effectLst/>
              </a:rPr>
              <a:t>Inpassing</a:t>
            </a:r>
            <a:r>
              <a:rPr lang="en-US" sz="2400" i="1" dirty="0" smtClean="0">
                <a:effectLst/>
              </a:rPr>
              <a:t>.</a:t>
            </a:r>
          </a:p>
          <a:p>
            <a:pPr marL="447675" indent="-447675">
              <a:buFont typeface="Arial"/>
              <a:buChar char="•"/>
            </a:pPr>
            <a:r>
              <a:rPr lang="en-US" sz="2400" dirty="0" err="1" smtClean="0">
                <a:effectLst/>
              </a:rPr>
              <a:t>Peraturan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Menristekdikti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Nomor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14 </a:t>
            </a:r>
            <a:r>
              <a:rPr lang="en-US" sz="2400" dirty="0" err="1">
                <a:effectLst/>
              </a:rPr>
              <a:t>Tahun</a:t>
            </a:r>
            <a:r>
              <a:rPr lang="en-US" sz="2400" dirty="0">
                <a:effectLst/>
              </a:rPr>
              <a:t> 2018 </a:t>
            </a:r>
            <a:r>
              <a:rPr lang="en-US" sz="2400" dirty="0" err="1">
                <a:effectLst/>
              </a:rPr>
              <a:t>tentang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Pengangkatan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Pegawai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Negeri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Sipil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dalam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Jabatan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Pranata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Laboratorium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Pendidikan</a:t>
            </a:r>
            <a:r>
              <a:rPr lang="en-US" sz="2400" dirty="0">
                <a:effectLst/>
              </a:rPr>
              <a:t> (PLP) </a:t>
            </a:r>
            <a:r>
              <a:rPr lang="en-US" sz="2400" dirty="0" err="1">
                <a:effectLst/>
              </a:rPr>
              <a:t>melalui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Penyesuaian</a:t>
            </a:r>
            <a:r>
              <a:rPr lang="en-US" sz="2400" dirty="0">
                <a:effectLst/>
              </a:rPr>
              <a:t>/</a:t>
            </a:r>
            <a:r>
              <a:rPr lang="en-US" sz="2400" i="1" dirty="0" err="1">
                <a:effectLst/>
              </a:rPr>
              <a:t>Inpassing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  <a:p>
            <a:pPr marL="447675" indent="-447675">
              <a:buFont typeface="Arial"/>
              <a:buChar char="•"/>
            </a:pPr>
            <a:r>
              <a:rPr lang="en-US" sz="2400" dirty="0" err="1" smtClean="0"/>
              <a:t>PermenpanRB</a:t>
            </a:r>
            <a:r>
              <a:rPr lang="en-US" sz="2400" dirty="0" smtClean="0"/>
              <a:t> 42/2018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6 Sept 2018 (</a:t>
            </a:r>
            <a:r>
              <a:rPr lang="en-US" sz="2400" dirty="0" err="1" smtClean="0"/>
              <a:t>terbaru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65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0" dirty="0" smtClean="0">
                <a:solidFill>
                  <a:srgbClr val="000000"/>
                </a:solidFill>
                <a:latin typeface="Impact"/>
                <a:cs typeface="Impact"/>
              </a:rPr>
              <a:t>STRUKTUR ORGANISASI</a:t>
            </a:r>
            <a:br>
              <a:rPr lang="en-US" sz="3200" b="0" dirty="0" smtClean="0">
                <a:solidFill>
                  <a:srgbClr val="000000"/>
                </a:solidFill>
                <a:latin typeface="Impact"/>
                <a:cs typeface="Impact"/>
              </a:rPr>
            </a:br>
            <a:r>
              <a:rPr lang="en-US" sz="3200" b="0" dirty="0" smtClean="0">
                <a:solidFill>
                  <a:srgbClr val="000000"/>
                </a:solidFill>
                <a:latin typeface="Impact"/>
                <a:cs typeface="Impact"/>
              </a:rPr>
              <a:t>DITJEN SUMBER DAYA IPTEK DAN DIKTI</a:t>
            </a:r>
            <a:endParaRPr lang="en-US" sz="3200" b="0" dirty="0">
              <a:solidFill>
                <a:srgbClr val="000000"/>
              </a:solidFill>
              <a:latin typeface="Impact"/>
              <a:cs typeface="Impac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19400" y="1447800"/>
            <a:ext cx="4416419" cy="917911"/>
            <a:chOff x="1812928" y="190501"/>
            <a:chExt cx="4416419" cy="917911"/>
          </a:xfrm>
        </p:grpSpPr>
        <p:sp>
          <p:nvSpPr>
            <p:cNvPr id="6" name="Rectangle 5"/>
            <p:cNvSpPr/>
            <p:nvPr/>
          </p:nvSpPr>
          <p:spPr>
            <a:xfrm>
              <a:off x="1812928" y="190501"/>
              <a:ext cx="4416419" cy="9179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812928" y="190501"/>
              <a:ext cx="4416419" cy="917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000000"/>
                  </a:solidFill>
                </a:rPr>
                <a:t>DIREKTUR JENDERAL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FF0000"/>
                  </a:solidFill>
                </a:rPr>
                <a:t>Ali </a:t>
              </a:r>
              <a:r>
                <a:rPr lang="en-US" sz="2800" kern="1200" dirty="0" err="1" smtClean="0">
                  <a:solidFill>
                    <a:srgbClr val="FF0000"/>
                  </a:solidFill>
                </a:rPr>
                <a:t>Ghufron</a:t>
              </a:r>
              <a:r>
                <a:rPr lang="en-US" sz="2800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kern="1200" dirty="0" err="1" smtClean="0">
                  <a:solidFill>
                    <a:srgbClr val="FF0000"/>
                  </a:solidFill>
                </a:rPr>
                <a:t>Mukti</a:t>
              </a:r>
              <a:endParaRPr lang="en-US" sz="28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" y="2971800"/>
            <a:ext cx="2727003" cy="680750"/>
            <a:chOff x="1101372" y="1612515"/>
            <a:chExt cx="2727003" cy="680750"/>
          </a:xfrm>
        </p:grpSpPr>
        <p:sp>
          <p:nvSpPr>
            <p:cNvPr id="9" name="Rectangle 8"/>
            <p:cNvSpPr/>
            <p:nvPr/>
          </p:nvSpPr>
          <p:spPr>
            <a:xfrm>
              <a:off x="1101372" y="1612515"/>
              <a:ext cx="2727003" cy="6807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101372" y="1612515"/>
              <a:ext cx="2727003" cy="680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000000"/>
                  </a:solidFill>
                </a:rPr>
                <a:t>SEKRETARIS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rgbClr val="FF0000"/>
                  </a:solidFill>
                </a:rPr>
                <a:t>Anondo</a:t>
              </a:r>
              <a:r>
                <a:rPr lang="en-US" sz="2000" b="1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kern="1200" dirty="0" err="1" smtClean="0">
                  <a:solidFill>
                    <a:srgbClr val="FF0000"/>
                  </a:solidFill>
                </a:rPr>
                <a:t>Wijanarko</a:t>
              </a:r>
              <a:endParaRPr lang="en-US" sz="2000" b="1" kern="12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200" y="4648200"/>
            <a:ext cx="2471842" cy="1584131"/>
            <a:chOff x="384" y="2797368"/>
            <a:chExt cx="2471842" cy="1584131"/>
          </a:xfrm>
        </p:grpSpPr>
        <p:sp>
          <p:nvSpPr>
            <p:cNvPr id="12" name="Rectangle 11"/>
            <p:cNvSpPr/>
            <p:nvPr/>
          </p:nvSpPr>
          <p:spPr>
            <a:xfrm>
              <a:off x="384" y="2797368"/>
              <a:ext cx="2471842" cy="15841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84" y="2797368"/>
              <a:ext cx="2471842" cy="1584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000000"/>
                  </a:solidFill>
                </a:rPr>
                <a:t>DIREKTUR KARIR DAN KOMPETENSI SDM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FF0000"/>
                  </a:solidFill>
                </a:rPr>
                <a:t>Bunyamin</a:t>
              </a:r>
              <a:r>
                <a:rPr lang="en-US" sz="2000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FF0000"/>
                  </a:solidFill>
                </a:rPr>
                <a:t>Maftuh</a:t>
              </a:r>
              <a:endParaRPr lang="en-US" sz="20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81400" y="4648200"/>
            <a:ext cx="2669138" cy="1507935"/>
            <a:chOff x="2857749" y="2797368"/>
            <a:chExt cx="2669138" cy="1507935"/>
          </a:xfrm>
        </p:grpSpPr>
        <p:sp>
          <p:nvSpPr>
            <p:cNvPr id="15" name="Rectangle 14"/>
            <p:cNvSpPr/>
            <p:nvPr/>
          </p:nvSpPr>
          <p:spPr>
            <a:xfrm>
              <a:off x="2857749" y="2797368"/>
              <a:ext cx="2669138" cy="15079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857749" y="2797368"/>
              <a:ext cx="2669138" cy="1507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000000"/>
                  </a:solidFill>
                </a:rPr>
                <a:t>DIREKTUR SARANA DAN PRASANA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FF0000"/>
                  </a:solidFill>
                </a:rPr>
                <a:t>M. </a:t>
              </a:r>
              <a:r>
                <a:rPr lang="en-US" sz="2000" kern="1200" dirty="0" err="1" smtClean="0">
                  <a:solidFill>
                    <a:srgbClr val="FF0000"/>
                  </a:solidFill>
                </a:rPr>
                <a:t>Safwan</a:t>
              </a:r>
              <a:r>
                <a:rPr lang="en-US" sz="2000" kern="1200" dirty="0" smtClean="0">
                  <a:solidFill>
                    <a:srgbClr val="FF0000"/>
                  </a:solidFill>
                </a:rPr>
                <a:t> Effendi</a:t>
              </a:r>
              <a:endParaRPr lang="en-US" sz="20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05600" y="4648200"/>
            <a:ext cx="2129480" cy="1527514"/>
            <a:chOff x="5912411" y="2797368"/>
            <a:chExt cx="2129480" cy="1527514"/>
          </a:xfrm>
        </p:grpSpPr>
        <p:sp>
          <p:nvSpPr>
            <p:cNvPr id="18" name="Rectangle 17"/>
            <p:cNvSpPr/>
            <p:nvPr/>
          </p:nvSpPr>
          <p:spPr>
            <a:xfrm>
              <a:off x="5912411" y="2797368"/>
              <a:ext cx="2129480" cy="15275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912411" y="2797368"/>
              <a:ext cx="2129480" cy="1527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000000"/>
                  </a:solidFill>
                </a:rPr>
                <a:t>DIREKTUR KUALIFIKASI SDM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FF0000"/>
                  </a:solidFill>
                </a:rPr>
                <a:t>………….</a:t>
              </a:r>
              <a:endParaRPr lang="en-US" sz="2000" kern="1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876800" y="2362200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9" idx="3"/>
          </p:cNvCxnSpPr>
          <p:nvPr/>
        </p:nvCxnSpPr>
        <p:spPr>
          <a:xfrm flipH="1">
            <a:off x="3489003" y="3276600"/>
            <a:ext cx="1387797" cy="35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76800" y="3276600"/>
            <a:ext cx="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05000" y="4343400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0"/>
          </p:cNvCxnSpPr>
          <p:nvPr/>
        </p:nvCxnSpPr>
        <p:spPr>
          <a:xfrm flipH="1">
            <a:off x="7770340" y="4343400"/>
            <a:ext cx="206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874740" y="4343400"/>
            <a:ext cx="206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905000" y="4343400"/>
            <a:ext cx="206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0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396584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600" b="1" dirty="0" err="1" smtClean="0"/>
              <a:t>Syarat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untuk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katagori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Keterampilan</a:t>
            </a:r>
            <a:r>
              <a:rPr lang="en-US" sz="2600" b="1" dirty="0" smtClean="0"/>
              <a:t> :</a:t>
            </a:r>
          </a:p>
          <a:p>
            <a:pPr marL="447675" indent="-447675">
              <a:buFont typeface="Arial"/>
              <a:buChar char="•"/>
            </a:pPr>
            <a:r>
              <a:rPr lang="en-US" sz="2400" dirty="0" err="1" smtClean="0">
                <a:effectLst/>
              </a:rPr>
              <a:t>Berijazah</a:t>
            </a:r>
            <a:r>
              <a:rPr lang="en-US" sz="2400" dirty="0" smtClean="0">
                <a:effectLst/>
              </a:rPr>
              <a:t> paling </a:t>
            </a:r>
            <a:r>
              <a:rPr lang="en-US" sz="2400" dirty="0" err="1" smtClean="0">
                <a:effectLst/>
              </a:rPr>
              <a:t>rendah</a:t>
            </a:r>
            <a:r>
              <a:rPr lang="en-US" sz="2400" dirty="0" smtClean="0">
                <a:effectLst/>
              </a:rPr>
              <a:t> SLTA</a:t>
            </a:r>
          </a:p>
          <a:p>
            <a:pPr marL="447675" indent="-447675">
              <a:buFont typeface="Arial"/>
              <a:buChar char="•"/>
            </a:pPr>
            <a:r>
              <a:rPr lang="en-US" sz="2400" dirty="0" err="1" smtClean="0"/>
              <a:t>Pangkat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jabatan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diduduki</a:t>
            </a:r>
            <a:r>
              <a:rPr lang="en-US" sz="2400" dirty="0" smtClean="0"/>
              <a:t>.</a:t>
            </a:r>
          </a:p>
          <a:p>
            <a:pPr marL="447675" indent="-447675">
              <a:buFont typeface="Arial"/>
              <a:buChar char="•"/>
            </a:pPr>
            <a:r>
              <a:rPr lang="en-US" sz="2400" dirty="0" err="1"/>
              <a:t>M</a:t>
            </a:r>
            <a:r>
              <a:rPr lang="en-US" sz="2400" dirty="0" err="1" smtClean="0"/>
              <a:t>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di </a:t>
            </a:r>
            <a:r>
              <a:rPr lang="en-US" sz="2400" dirty="0" err="1" smtClean="0"/>
              <a:t>jabatan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diduduki</a:t>
            </a:r>
            <a:r>
              <a:rPr lang="en-US" sz="2400" dirty="0" smtClean="0"/>
              <a:t> minimal 2 </a:t>
            </a:r>
            <a:r>
              <a:rPr lang="en-US" sz="2400" dirty="0" err="1" smtClean="0"/>
              <a:t>tahun</a:t>
            </a:r>
            <a:endParaRPr lang="en-US" sz="2400" dirty="0" smtClean="0"/>
          </a:p>
          <a:p>
            <a:pPr marL="447675" indent="-447675">
              <a:buFont typeface="Arial"/>
              <a:buChar char="•"/>
            </a:pPr>
            <a:r>
              <a:rPr lang="en-US" sz="2400" dirty="0" smtClean="0"/>
              <a:t>Lulus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kompetensi</a:t>
            </a:r>
            <a:endParaRPr lang="en-US" sz="2400" dirty="0" smtClean="0"/>
          </a:p>
          <a:p>
            <a:pPr marL="447675" indent="-447675">
              <a:buFont typeface="Arial"/>
              <a:buChar char="•"/>
            </a:pPr>
            <a:r>
              <a:rPr lang="en-US" sz="2400" dirty="0" err="1" smtClean="0"/>
              <a:t>Nilai</a:t>
            </a:r>
            <a:r>
              <a:rPr lang="en-US" sz="2400" dirty="0" smtClean="0"/>
              <a:t> SKP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terakhir</a:t>
            </a:r>
            <a:r>
              <a:rPr lang="en-US" sz="2400" dirty="0" smtClean="0"/>
              <a:t>.</a:t>
            </a:r>
          </a:p>
          <a:p>
            <a:pPr marL="447675" indent="-447675">
              <a:buFont typeface="Arial"/>
              <a:buChar char="•"/>
            </a:pPr>
            <a:r>
              <a:rPr lang="en-US" sz="2400" dirty="0" err="1" smtClean="0"/>
              <a:t>Berusiia</a:t>
            </a:r>
            <a:r>
              <a:rPr lang="en-US" sz="2400" dirty="0" smtClean="0"/>
              <a:t> </a:t>
            </a:r>
            <a:r>
              <a:rPr lang="en-US" sz="2400" dirty="0" err="1" smtClean="0"/>
              <a:t>maksimal</a:t>
            </a:r>
            <a:r>
              <a:rPr lang="en-US" sz="2400" dirty="0" smtClean="0"/>
              <a:t> 56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pengangkatan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0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396584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sz="2600" b="1" dirty="0" err="1" smtClean="0"/>
              <a:t>Syarat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untuk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katagori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Keahlian</a:t>
            </a:r>
            <a:r>
              <a:rPr lang="en-US" sz="2600" b="1" dirty="0" smtClean="0"/>
              <a:t> :</a:t>
            </a:r>
          </a:p>
          <a:p>
            <a:pPr marL="447675" indent="-447675">
              <a:buFont typeface="Arial"/>
              <a:buChar char="•"/>
            </a:pPr>
            <a:r>
              <a:rPr lang="en-US" sz="2400" dirty="0" err="1" smtClean="0">
                <a:effectLst/>
              </a:rPr>
              <a:t>Berijazah</a:t>
            </a:r>
            <a:r>
              <a:rPr lang="en-US" sz="2400" dirty="0" smtClean="0">
                <a:effectLst/>
              </a:rPr>
              <a:t> paling </a:t>
            </a:r>
            <a:r>
              <a:rPr lang="en-US" sz="2400" dirty="0" err="1" smtClean="0">
                <a:effectLst/>
              </a:rPr>
              <a:t>rendah</a:t>
            </a:r>
            <a:r>
              <a:rPr lang="en-US" sz="2400" dirty="0" smtClean="0">
                <a:effectLst/>
              </a:rPr>
              <a:t> S1/DIV</a:t>
            </a:r>
          </a:p>
          <a:p>
            <a:pPr marL="447675" indent="-447675">
              <a:buFont typeface="Arial"/>
              <a:buChar char="•"/>
            </a:pPr>
            <a:r>
              <a:rPr lang="en-US" sz="2400" dirty="0" err="1" smtClean="0"/>
              <a:t>Pangkat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jabatan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diduduki</a:t>
            </a:r>
            <a:r>
              <a:rPr lang="en-US" sz="2400" dirty="0" smtClean="0"/>
              <a:t>.</a:t>
            </a:r>
          </a:p>
          <a:p>
            <a:pPr marL="447675" indent="-447675">
              <a:buFont typeface="Arial"/>
              <a:buChar char="•"/>
            </a:pPr>
            <a:r>
              <a:rPr lang="en-US" sz="2400" dirty="0" err="1"/>
              <a:t>M</a:t>
            </a:r>
            <a:r>
              <a:rPr lang="en-US" sz="2400" dirty="0" err="1" smtClean="0"/>
              <a:t>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di </a:t>
            </a:r>
            <a:r>
              <a:rPr lang="en-US" sz="2400" dirty="0" err="1" smtClean="0"/>
              <a:t>jabatan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diduduki</a:t>
            </a:r>
            <a:r>
              <a:rPr lang="en-US" sz="2400" dirty="0" smtClean="0"/>
              <a:t> minimal 2 </a:t>
            </a:r>
            <a:r>
              <a:rPr lang="en-US" sz="2400" dirty="0" err="1" smtClean="0"/>
              <a:t>tahun</a:t>
            </a:r>
            <a:endParaRPr lang="en-US" sz="2400" dirty="0" smtClean="0"/>
          </a:p>
          <a:p>
            <a:pPr marL="447675" indent="-447675">
              <a:buFont typeface="Arial"/>
              <a:buChar char="•"/>
            </a:pPr>
            <a:r>
              <a:rPr lang="en-US" sz="2400" dirty="0" smtClean="0"/>
              <a:t>Lulus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kompetensi</a:t>
            </a:r>
            <a:endParaRPr lang="en-US" sz="2400" dirty="0" smtClean="0"/>
          </a:p>
          <a:p>
            <a:pPr marL="447675" indent="-447675">
              <a:buFont typeface="Arial"/>
              <a:buChar char="•"/>
            </a:pPr>
            <a:r>
              <a:rPr lang="en-US" sz="2400" dirty="0" err="1" smtClean="0"/>
              <a:t>Nilai</a:t>
            </a:r>
            <a:r>
              <a:rPr lang="en-US" sz="2400" dirty="0" smtClean="0"/>
              <a:t> SKP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terakhir</a:t>
            </a:r>
            <a:r>
              <a:rPr lang="en-US" sz="2400" dirty="0" smtClean="0"/>
              <a:t>.</a:t>
            </a:r>
          </a:p>
          <a:p>
            <a:pPr marL="447675" indent="-447675">
              <a:buFont typeface="Arial"/>
              <a:buChar char="•"/>
            </a:pPr>
            <a:r>
              <a:rPr lang="en-US" sz="2400" dirty="0" err="1" smtClean="0"/>
              <a:t>Berusia</a:t>
            </a:r>
            <a:r>
              <a:rPr lang="en-US" sz="2400" dirty="0" smtClean="0"/>
              <a:t> </a:t>
            </a:r>
            <a:r>
              <a:rPr lang="en-US" sz="2400" dirty="0" err="1" smtClean="0"/>
              <a:t>maksimal</a:t>
            </a:r>
            <a:r>
              <a:rPr lang="en-US" sz="2400" dirty="0" smtClean="0"/>
              <a:t> 56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diangkat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jafung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 smtClean="0"/>
              <a:t>Muda</a:t>
            </a:r>
            <a:r>
              <a:rPr lang="en-US" sz="2400" dirty="0" smtClean="0"/>
              <a:t>; 58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diangkat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 smtClean="0"/>
              <a:t>Madya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18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283968" y="-3519264"/>
            <a:ext cx="576064" cy="9144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800" i="1" dirty="0" smtClean="0">
                <a:effectLst/>
              </a:rPr>
              <a:t/>
            </a:r>
            <a:br>
              <a:rPr lang="en-US" sz="2800" i="1" dirty="0" smtClean="0">
                <a:effectLst/>
              </a:rPr>
            </a:br>
            <a:r>
              <a:rPr lang="en-US" sz="2800" i="1" dirty="0">
                <a:effectLst/>
              </a:rPr>
              <a:t/>
            </a:r>
            <a:br>
              <a:rPr lang="en-US" sz="2800" i="1" dirty="0">
                <a:effectLst/>
              </a:rPr>
            </a:br>
            <a:r>
              <a:rPr lang="en-US" sz="2800" i="1" dirty="0" smtClean="0">
                <a:effectLst/>
              </a:rPr>
              <a:t/>
            </a:r>
            <a:br>
              <a:rPr lang="en-US" sz="2800" i="1" dirty="0" smtClean="0">
                <a:effectLst/>
              </a:rPr>
            </a:br>
            <a:r>
              <a:rPr lang="en-US" sz="2800" i="1" dirty="0">
                <a:effectLst/>
              </a:rPr>
              <a:t/>
            </a:r>
            <a:br>
              <a:rPr lang="en-US" sz="2800" i="1" dirty="0">
                <a:effectLst/>
              </a:rPr>
            </a:br>
            <a:r>
              <a:rPr lang="en-US" sz="2800" i="1" dirty="0" smtClean="0">
                <a:effectLst/>
              </a:rPr>
              <a:t/>
            </a:r>
            <a:br>
              <a:rPr lang="en-US" sz="2800" i="1" dirty="0" smtClean="0">
                <a:effectLst/>
              </a:rPr>
            </a:br>
            <a:r>
              <a:rPr lang="en-US" sz="2800" i="1" dirty="0" smtClean="0">
                <a:effectLst/>
              </a:rPr>
              <a:t/>
            </a:r>
            <a:br>
              <a:rPr lang="en-US" sz="2800" i="1" dirty="0" smtClean="0">
                <a:effectLst/>
              </a:rPr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i="1" dirty="0" smtClean="0">
                <a:solidFill>
                  <a:srgbClr val="000000"/>
                </a:solidFill>
                <a:effectLst/>
              </a:rPr>
              <a:t>PENGANGKATAN : PERTAMA 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7396584" cy="4898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tr-TR" sz="2800" dirty="0" err="1" smtClean="0"/>
              <a:t>Persyaratan</a:t>
            </a:r>
            <a:r>
              <a:rPr lang="tr-TR" sz="2800" dirty="0" smtClean="0"/>
              <a:t> :</a:t>
            </a:r>
          </a:p>
          <a:p>
            <a:pPr marL="457200" indent="-457200">
              <a:buFont typeface="Arial"/>
              <a:buChar char="•"/>
            </a:pPr>
            <a:r>
              <a:rPr lang="tr-TR" sz="2800" dirty="0" err="1" smtClean="0"/>
              <a:t>Ijazah</a:t>
            </a:r>
            <a:r>
              <a:rPr lang="tr-TR" sz="2800" dirty="0" smtClean="0"/>
              <a:t> </a:t>
            </a:r>
            <a:r>
              <a:rPr lang="tr-TR" sz="2800" dirty="0" err="1"/>
              <a:t>sesuai</a:t>
            </a:r>
            <a:r>
              <a:rPr lang="tr-TR" sz="2800" dirty="0"/>
              <a:t> </a:t>
            </a:r>
            <a:r>
              <a:rPr lang="tr-TR" sz="2800" dirty="0" err="1"/>
              <a:t>dengan</a:t>
            </a:r>
            <a:r>
              <a:rPr lang="tr-TR" sz="2800" dirty="0"/>
              <a:t> </a:t>
            </a:r>
            <a:r>
              <a:rPr lang="tr-TR" sz="2800" dirty="0" err="1"/>
              <a:t>kualifikasi</a:t>
            </a:r>
            <a:r>
              <a:rPr lang="tr-TR" sz="2800" dirty="0"/>
              <a:t> </a:t>
            </a:r>
            <a:r>
              <a:rPr lang="tr-TR" sz="2800" dirty="0" err="1"/>
              <a:t>pendidikan</a:t>
            </a:r>
            <a:r>
              <a:rPr lang="tr-TR" sz="2800" dirty="0"/>
              <a:t> </a:t>
            </a:r>
            <a:r>
              <a:rPr lang="tr-TR" sz="2800" dirty="0" err="1"/>
              <a:t>yang</a:t>
            </a:r>
            <a:r>
              <a:rPr lang="tr-TR" sz="2800" dirty="0"/>
              <a:t> </a:t>
            </a:r>
            <a:r>
              <a:rPr lang="tr-TR" sz="2800" dirty="0" err="1"/>
              <a:t>ditentukan</a:t>
            </a:r>
            <a:r>
              <a:rPr lang="tr-TR" sz="2800" dirty="0"/>
              <a:t> </a:t>
            </a:r>
            <a:r>
              <a:rPr lang="tr-TR" sz="2800" dirty="0" err="1"/>
              <a:t>masing</a:t>
            </a:r>
            <a:r>
              <a:rPr lang="tr-TR" sz="2800" dirty="0"/>
              <a:t>- </a:t>
            </a:r>
            <a:r>
              <a:rPr lang="tr-TR" sz="2800" dirty="0" err="1"/>
              <a:t>masing</a:t>
            </a:r>
            <a:r>
              <a:rPr lang="tr-TR" sz="2800" dirty="0"/>
              <a:t> </a:t>
            </a:r>
            <a:r>
              <a:rPr lang="tr-TR" sz="2800" dirty="0" err="1"/>
              <a:t>Jabfung</a:t>
            </a:r>
            <a:r>
              <a:rPr lang="tr-TR" sz="2800" dirty="0"/>
              <a:t>; </a:t>
            </a:r>
          </a:p>
          <a:p>
            <a:pPr marL="457200" indent="-457200">
              <a:buFont typeface="Arial"/>
              <a:buChar char="•"/>
            </a:pPr>
            <a:r>
              <a:rPr lang="tr-TR" sz="2800" dirty="0" err="1" smtClean="0"/>
              <a:t>Pangkat</a:t>
            </a:r>
            <a:r>
              <a:rPr lang="tr-TR" sz="2800" dirty="0" smtClean="0"/>
              <a:t> </a:t>
            </a:r>
            <a:r>
              <a:rPr lang="tr-TR" sz="2800" dirty="0" err="1"/>
              <a:t>paling</a:t>
            </a:r>
            <a:r>
              <a:rPr lang="tr-TR" sz="2800" dirty="0"/>
              <a:t> </a:t>
            </a:r>
            <a:r>
              <a:rPr lang="tr-TR" sz="2800" dirty="0" err="1"/>
              <a:t>rendah</a:t>
            </a:r>
            <a:r>
              <a:rPr lang="tr-TR" sz="2800" dirty="0"/>
              <a:t> </a:t>
            </a:r>
            <a:r>
              <a:rPr lang="tr-TR" sz="2800" dirty="0" err="1"/>
              <a:t>sesuai</a:t>
            </a:r>
            <a:r>
              <a:rPr lang="tr-TR" sz="2800" dirty="0"/>
              <a:t> </a:t>
            </a:r>
            <a:r>
              <a:rPr lang="tr-TR" sz="2800" dirty="0" err="1"/>
              <a:t>ketentuan</a:t>
            </a:r>
            <a:r>
              <a:rPr lang="tr-TR" sz="2800" dirty="0"/>
              <a:t> </a:t>
            </a:r>
            <a:r>
              <a:rPr lang="tr-TR" sz="2800" dirty="0" err="1"/>
              <a:t>masing-masing</a:t>
            </a:r>
            <a:r>
              <a:rPr lang="tr-TR" sz="2800" dirty="0"/>
              <a:t> </a:t>
            </a:r>
            <a:r>
              <a:rPr lang="tr-TR" sz="2800" dirty="0" err="1"/>
              <a:t>Jabfung</a:t>
            </a:r>
            <a:r>
              <a:rPr lang="tr-TR" sz="2800" dirty="0"/>
              <a:t>; </a:t>
            </a:r>
          </a:p>
          <a:p>
            <a:pPr marL="457200" indent="-457200">
              <a:buFont typeface="Arial"/>
              <a:buChar char="•"/>
            </a:pPr>
            <a:r>
              <a:rPr lang="tr-TR" sz="2800" dirty="0" err="1" smtClean="0"/>
              <a:t>Penilaian</a:t>
            </a:r>
            <a:r>
              <a:rPr lang="tr-TR" sz="2800" dirty="0" smtClean="0"/>
              <a:t> </a:t>
            </a:r>
            <a:r>
              <a:rPr lang="tr-TR" sz="2800" dirty="0" err="1"/>
              <a:t>Prestasi</a:t>
            </a:r>
            <a:r>
              <a:rPr lang="tr-TR" sz="2800" dirty="0"/>
              <a:t> </a:t>
            </a:r>
            <a:r>
              <a:rPr lang="tr-TR" sz="2800" dirty="0" err="1"/>
              <a:t>Kerja</a:t>
            </a:r>
            <a:r>
              <a:rPr lang="tr-TR" sz="2800" dirty="0"/>
              <a:t> </a:t>
            </a:r>
            <a:r>
              <a:rPr lang="tr-TR" sz="2800" dirty="0" err="1"/>
              <a:t>bernilai</a:t>
            </a:r>
            <a:r>
              <a:rPr lang="tr-TR" sz="2800" dirty="0"/>
              <a:t> “</a:t>
            </a:r>
            <a:r>
              <a:rPr lang="tr-TR" sz="2800" dirty="0" err="1"/>
              <a:t>baik</a:t>
            </a:r>
            <a:r>
              <a:rPr lang="tr-TR" sz="2800" dirty="0"/>
              <a:t>” </a:t>
            </a:r>
            <a:r>
              <a:rPr lang="tr-TR" sz="2800" dirty="0" err="1"/>
              <a:t>satu</a:t>
            </a:r>
            <a:r>
              <a:rPr lang="tr-TR" sz="2800" dirty="0"/>
              <a:t> </a:t>
            </a:r>
            <a:r>
              <a:rPr lang="tr-TR" sz="2800" dirty="0" err="1"/>
              <a:t>tahun</a:t>
            </a:r>
            <a:r>
              <a:rPr lang="tr-TR" sz="2800" dirty="0"/>
              <a:t> </a:t>
            </a:r>
            <a:r>
              <a:rPr lang="tr-TR" sz="2800" dirty="0" err="1"/>
              <a:t>terakhir</a:t>
            </a:r>
            <a:r>
              <a:rPr lang="tr-TR" sz="2800" dirty="0"/>
              <a:t>. </a:t>
            </a:r>
          </a:p>
          <a:p>
            <a:pPr marL="457200" indent="-457200">
              <a:buFont typeface="Arial"/>
              <a:buChar char="•"/>
            </a:pPr>
            <a:r>
              <a:rPr lang="tr-TR" sz="2800" dirty="0" smtClean="0"/>
              <a:t>DUPAK </a:t>
            </a:r>
            <a:r>
              <a:rPr lang="tr-TR" sz="2800" dirty="0" err="1"/>
              <a:t>diusulkan</a:t>
            </a:r>
            <a:r>
              <a:rPr lang="tr-TR" sz="2800" dirty="0"/>
              <a:t> ke Tim PAK PLP </a:t>
            </a:r>
            <a:r>
              <a:rPr lang="tr-TR" sz="2800" dirty="0" smtClean="0"/>
              <a:t>Pusat </a:t>
            </a:r>
            <a:endParaRPr lang="tr-TR" sz="2800" dirty="0"/>
          </a:p>
          <a:p>
            <a:pPr marL="82296" indent="0">
              <a:buNone/>
            </a:pPr>
            <a:r>
              <a:rPr lang="ro-RO" sz="2800" dirty="0" smtClean="0"/>
              <a:t>Pengangkatan ini untuk </a:t>
            </a:r>
            <a:r>
              <a:rPr lang="ro-RO" sz="2800" dirty="0"/>
              <a:t>mengisi lowongan </a:t>
            </a:r>
            <a:r>
              <a:rPr lang="ro-RO" sz="2800" b="1" dirty="0"/>
              <a:t>formasi </a:t>
            </a:r>
            <a:r>
              <a:rPr lang="ro-RO" sz="2800" dirty="0"/>
              <a:t>melalui pengangkatan CPNS </a:t>
            </a:r>
          </a:p>
          <a:p>
            <a:endParaRPr lang="tr-TR" sz="2800" dirty="0" smtClean="0"/>
          </a:p>
          <a:p>
            <a:endParaRPr lang="tr-T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25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211960" y="-3447256"/>
            <a:ext cx="720080" cy="9144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800" i="1" dirty="0" smtClean="0">
                <a:effectLst/>
              </a:rPr>
              <a:t/>
            </a:r>
            <a:br>
              <a:rPr lang="en-US" sz="2800" i="1" dirty="0" smtClean="0">
                <a:effectLst/>
              </a:rPr>
            </a:br>
            <a:r>
              <a:rPr lang="en-US" sz="2800" i="1" dirty="0">
                <a:effectLst/>
              </a:rPr>
              <a:t/>
            </a:r>
            <a:br>
              <a:rPr lang="en-US" sz="2800" i="1" dirty="0">
                <a:effectLst/>
              </a:rPr>
            </a:br>
            <a:r>
              <a:rPr lang="en-US" sz="2800" i="1" dirty="0" smtClean="0">
                <a:effectLst/>
              </a:rPr>
              <a:t/>
            </a:r>
            <a:br>
              <a:rPr lang="en-US" sz="2800" i="1" dirty="0" smtClean="0">
                <a:effectLst/>
              </a:rPr>
            </a:br>
            <a:r>
              <a:rPr lang="en-US" sz="2800" i="1" dirty="0">
                <a:effectLst/>
              </a:rPr>
              <a:t/>
            </a:r>
            <a:br>
              <a:rPr lang="en-US" sz="2800" i="1" dirty="0">
                <a:effectLst/>
              </a:rPr>
            </a:br>
            <a:r>
              <a:rPr lang="en-US" sz="2800" i="1" dirty="0" smtClean="0">
                <a:effectLst/>
              </a:rPr>
              <a:t/>
            </a:r>
            <a:br>
              <a:rPr lang="en-US" sz="2800" i="1" dirty="0" smtClean="0">
                <a:effectLst/>
              </a:rPr>
            </a:br>
            <a:r>
              <a:rPr lang="en-US" sz="2800" b="1" i="1" dirty="0" smtClean="0">
                <a:solidFill>
                  <a:srgbClr val="000000"/>
                </a:solidFill>
                <a:effectLst/>
              </a:rPr>
              <a:t>PENGANGKATAN : PERPINDAHAN (ALIH JALUR) 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684616" cy="41764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r>
              <a:rPr lang="tr-TR" sz="2600" dirty="0" err="1" smtClean="0"/>
              <a:t>Persyaratan</a:t>
            </a:r>
            <a:r>
              <a:rPr lang="tr-TR" sz="2600" dirty="0" smtClean="0"/>
              <a:t> :</a:t>
            </a:r>
          </a:p>
          <a:p>
            <a:pPr marL="457200" indent="-457200">
              <a:buFont typeface="Arial"/>
              <a:buChar char="•"/>
            </a:pPr>
            <a:r>
              <a:rPr lang="hr-HR" sz="2600" dirty="0"/>
              <a:t>Memperoleh Ijazah S1 atau Dipl. IV </a:t>
            </a:r>
            <a:endParaRPr lang="hr-HR" sz="2600" dirty="0" smtClean="0"/>
          </a:p>
          <a:p>
            <a:pPr marL="457200" indent="-457200">
              <a:buFont typeface="Arial"/>
              <a:buChar char="•"/>
            </a:pPr>
            <a:r>
              <a:rPr lang="hr-HR" sz="2600" dirty="0" smtClean="0"/>
              <a:t>Usia maksimal 50 tahun</a:t>
            </a:r>
            <a:endParaRPr lang="hr-HR" sz="2600" dirty="0"/>
          </a:p>
          <a:p>
            <a:pPr marL="457200" indent="-457200">
              <a:buFont typeface="Arial"/>
              <a:buChar char="•"/>
            </a:pPr>
            <a:r>
              <a:rPr lang="hr-HR" sz="2600" dirty="0"/>
              <a:t>Memperoleh sertifikat diklat PLP Tingkat Keahlian </a:t>
            </a:r>
          </a:p>
          <a:p>
            <a:pPr marL="457200" indent="-457200">
              <a:buFont typeface="Arial"/>
              <a:buChar char="•"/>
            </a:pPr>
            <a:r>
              <a:rPr lang="hr-HR" sz="2600" dirty="0"/>
              <a:t>Tersedia </a:t>
            </a:r>
            <a:r>
              <a:rPr lang="hr-HR" sz="2600" b="1" dirty="0"/>
              <a:t>formasi untuk jabatan </a:t>
            </a:r>
            <a:r>
              <a:rPr lang="hr-HR" sz="2600" dirty="0"/>
              <a:t>PLP tingkat Ahli </a:t>
            </a:r>
          </a:p>
          <a:p>
            <a:pPr marL="457200" indent="-457200">
              <a:buFont typeface="Arial"/>
              <a:buChar char="•"/>
            </a:pPr>
            <a:r>
              <a:rPr lang="hr-HR" sz="2600" dirty="0"/>
              <a:t>Diusulkan dan ditetapkan tim PAK Pusat </a:t>
            </a:r>
          </a:p>
          <a:p>
            <a:pPr marL="457200" indent="-457200">
              <a:buFont typeface="Arial"/>
              <a:buChar char="•"/>
            </a:pPr>
            <a:endParaRPr lang="tr-TR" sz="2800" dirty="0" smtClean="0"/>
          </a:p>
          <a:p>
            <a:endParaRPr lang="tr-T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13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394"/>
            <a:ext cx="9144000" cy="104738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Lulus Uji Kompetensi disyaratkan untuk :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Pengangkatan</a:t>
            </a:r>
            <a:r>
              <a:rPr lang="en-US" b="1" dirty="0" smtClean="0"/>
              <a:t> </a:t>
            </a:r>
            <a:r>
              <a:rPr lang="en-US" b="1" dirty="0" err="1"/>
              <a:t>pertama</a:t>
            </a:r>
            <a:r>
              <a:rPr lang="en-US" dirty="0"/>
              <a:t> </a:t>
            </a:r>
            <a:r>
              <a:rPr lang="en-US" dirty="0" smtClean="0"/>
              <a:t>JF </a:t>
            </a:r>
            <a:r>
              <a:rPr lang="en-US" dirty="0" err="1" smtClean="0"/>
              <a:t>Keahlian</a:t>
            </a:r>
            <a:r>
              <a:rPr lang="en-US" dirty="0" smtClean="0"/>
              <a:t> (</a:t>
            </a:r>
            <a:r>
              <a:rPr lang="en-US" dirty="0" err="1" smtClean="0"/>
              <a:t>pasal</a:t>
            </a:r>
            <a:r>
              <a:rPr lang="en-US" dirty="0" smtClean="0"/>
              <a:t> 75 PP 11)  </a:t>
            </a:r>
            <a:r>
              <a:rPr lang="en-US" dirty="0" err="1"/>
              <a:t>pengangkatan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smtClean="0"/>
              <a:t>JF </a:t>
            </a:r>
            <a:r>
              <a:rPr lang="en-US" dirty="0" err="1" smtClean="0"/>
              <a:t>Ketrampilan</a:t>
            </a:r>
            <a:r>
              <a:rPr lang="en-US" dirty="0" smtClean="0"/>
              <a:t> (</a:t>
            </a:r>
            <a:r>
              <a:rPr lang="en-US" dirty="0" err="1" smtClean="0"/>
              <a:t>pasal</a:t>
            </a:r>
            <a:r>
              <a:rPr lang="en-US" dirty="0" smtClean="0"/>
              <a:t> 78 PP 11)</a:t>
            </a:r>
          </a:p>
          <a:p>
            <a:r>
              <a:rPr lang="en-US" dirty="0" err="1"/>
              <a:t>Pengangkatan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JF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b="1" dirty="0" err="1"/>
              <a:t>perpindahan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smtClean="0"/>
              <a:t>lain (</a:t>
            </a:r>
            <a:r>
              <a:rPr lang="en-US" dirty="0" err="1" smtClean="0"/>
              <a:t>pasal</a:t>
            </a:r>
            <a:r>
              <a:rPr lang="en-US" dirty="0" smtClean="0"/>
              <a:t> 76 PP 11), </a:t>
            </a:r>
            <a:r>
              <a:rPr lang="en-US" dirty="0" err="1" smtClean="0"/>
              <a:t>pengangkatan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JF </a:t>
            </a:r>
            <a:r>
              <a:rPr lang="en-US" dirty="0" err="1" smtClean="0"/>
              <a:t>ketrampilan</a:t>
            </a:r>
            <a:r>
              <a:rPr lang="en-US" dirty="0" smtClean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b="1" dirty="0" err="1"/>
              <a:t>perpindahan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lain (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smtClean="0"/>
              <a:t>79 </a:t>
            </a:r>
            <a:r>
              <a:rPr lang="en-US" dirty="0"/>
              <a:t>PP 11</a:t>
            </a:r>
            <a:r>
              <a:rPr lang="en-US" dirty="0" smtClean="0"/>
              <a:t>)</a:t>
            </a:r>
          </a:p>
          <a:p>
            <a:r>
              <a:rPr lang="en-US" dirty="0" err="1"/>
              <a:t>Pengangkatan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JF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JF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b="1" dirty="0" err="1" smtClean="0"/>
              <a:t>promosi</a:t>
            </a:r>
            <a:r>
              <a:rPr lang="en-US" dirty="0" smtClean="0"/>
              <a:t> (</a:t>
            </a:r>
            <a:r>
              <a:rPr lang="en-US" dirty="0" err="1" smtClean="0"/>
              <a:t>pasal</a:t>
            </a:r>
            <a:r>
              <a:rPr lang="en-US" dirty="0" smtClean="0"/>
              <a:t> 81 PP11)</a:t>
            </a:r>
          </a:p>
          <a:p>
            <a:r>
              <a:rPr lang="en-US" b="1" dirty="0" err="1" smtClean="0"/>
              <a:t>Kenaikan</a:t>
            </a:r>
            <a:r>
              <a:rPr lang="en-US" b="1" dirty="0" smtClean="0"/>
              <a:t> </a:t>
            </a:r>
            <a:r>
              <a:rPr lang="en-US" b="1" dirty="0" err="1" smtClean="0"/>
              <a:t>jabatan</a:t>
            </a:r>
            <a:r>
              <a:rPr lang="en-US" dirty="0" smtClean="0"/>
              <a:t> (</a:t>
            </a:r>
            <a:r>
              <a:rPr lang="en-US" dirty="0" err="1" smtClean="0"/>
              <a:t>PermenpanRB</a:t>
            </a:r>
            <a:r>
              <a:rPr lang="en-US" dirty="0" smtClean="0"/>
              <a:t> 3/2010)</a:t>
            </a:r>
          </a:p>
          <a:p>
            <a:r>
              <a:rPr lang="en-US" b="1" dirty="0" err="1" smtClean="0"/>
              <a:t>Inpassing</a:t>
            </a:r>
            <a:r>
              <a:rPr lang="en-US" dirty="0" smtClean="0"/>
              <a:t> (</a:t>
            </a:r>
            <a:r>
              <a:rPr lang="en-US" dirty="0" err="1" smtClean="0"/>
              <a:t>pasal</a:t>
            </a:r>
            <a:r>
              <a:rPr lang="en-US" dirty="0" smtClean="0"/>
              <a:t> 3 </a:t>
            </a:r>
            <a:r>
              <a:rPr lang="en-US" dirty="0" err="1" smtClean="0"/>
              <a:t>PermenpanRB</a:t>
            </a:r>
            <a:r>
              <a:rPr lang="en-US" dirty="0" smtClean="0"/>
              <a:t> 42/2018)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  <a:solidFill>
            <a:schemeClr val="accent5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Kompetensi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 smtClean="0"/>
              <a:t>individu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keterampilan</a:t>
            </a:r>
            <a:r>
              <a:rPr lang="en-US" dirty="0"/>
              <a:t>,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 smtClean="0"/>
              <a:t>.</a:t>
            </a:r>
            <a:endParaRPr lang="en-ID" dirty="0"/>
          </a:p>
          <a:p>
            <a:pPr lvl="0"/>
            <a:r>
              <a:rPr lang="sv-SE" dirty="0">
                <a:solidFill>
                  <a:srgbClr val="0070C0"/>
                </a:solidFill>
              </a:rPr>
              <a:t>Standar </a:t>
            </a:r>
            <a:r>
              <a:rPr lang="sv-SE" dirty="0" err="1">
                <a:solidFill>
                  <a:srgbClr val="0070C0"/>
                </a:solidFill>
              </a:rPr>
              <a:t>Kompetensi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id-ID" dirty="0"/>
              <a:t>adalah kemampuan minimal yang wajib dimiliki oleh seorang PLP dalam melaksanakan tugas, tanggung jawab dan wewenangnya untuk mengelola laboratorium secara </a:t>
            </a:r>
            <a:r>
              <a:rPr lang="id-ID" dirty="0" smtClean="0"/>
              <a:t>profesional</a:t>
            </a:r>
            <a:endParaRPr lang="en-US" dirty="0" smtClean="0"/>
          </a:p>
          <a:p>
            <a:r>
              <a:rPr lang="en-US" dirty="0" err="1">
                <a:solidFill>
                  <a:srgbClr val="7030A0"/>
                </a:solidFill>
              </a:rPr>
              <a:t>Uji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Kompetensi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  </a:t>
            </a:r>
            <a:r>
              <a:rPr lang="en-US" dirty="0" err="1"/>
              <a:t>tingkat</a:t>
            </a:r>
            <a:r>
              <a:rPr lang="en-US" dirty="0"/>
              <a:t>   </a:t>
            </a:r>
            <a:r>
              <a:rPr lang="en-US" dirty="0" err="1"/>
              <a:t>kompetensi</a:t>
            </a:r>
            <a:r>
              <a:rPr lang="en-US" dirty="0"/>
              <a:t>   yang   </a:t>
            </a:r>
            <a:r>
              <a:rPr lang="en-US" dirty="0" err="1"/>
              <a:t>dikuasai</a:t>
            </a:r>
            <a:r>
              <a:rPr lang="en-US" dirty="0"/>
              <a:t>  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id-ID" dirty="0"/>
              <a:t>PLP</a:t>
            </a:r>
            <a:r>
              <a:rPr lang="en-US" dirty="0"/>
              <a:t>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0278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D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Kompetensi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9786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ID" sz="2000" dirty="0" smtClean="0"/>
              <a:t>Kompetensi </a:t>
            </a:r>
            <a:r>
              <a:rPr lang="en-ID" sz="2000" dirty="0"/>
              <a:t>Teknis </a:t>
            </a:r>
          </a:p>
          <a:p>
            <a:pPr lvl="1">
              <a:lnSpc>
                <a:spcPct val="80000"/>
              </a:lnSpc>
            </a:pPr>
            <a:r>
              <a:rPr lang="en-ID" sz="2000" dirty="0"/>
              <a:t>Kemampuan melaksanakan </a:t>
            </a:r>
            <a:r>
              <a:rPr lang="en-ID" sz="2000" dirty="0" smtClean="0"/>
              <a:t>TUSI</a:t>
            </a:r>
          </a:p>
          <a:p>
            <a:pPr>
              <a:lnSpc>
                <a:spcPct val="80000"/>
              </a:lnSpc>
            </a:pPr>
            <a:r>
              <a:rPr lang="en-ID" sz="2000" dirty="0" smtClean="0"/>
              <a:t>Kompetensi Manajerial mencakup</a:t>
            </a:r>
          </a:p>
          <a:p>
            <a:pPr lvl="1">
              <a:lnSpc>
                <a:spcPct val="80000"/>
              </a:lnSpc>
            </a:pPr>
            <a:r>
              <a:rPr lang="en-ID" sz="2000" dirty="0" err="1" smtClean="0"/>
              <a:t>Kepemimpinan</a:t>
            </a:r>
            <a:endParaRPr lang="en-ID" sz="2000" dirty="0" smtClean="0"/>
          </a:p>
          <a:p>
            <a:pPr lvl="1">
              <a:lnSpc>
                <a:spcPct val="80000"/>
              </a:lnSpc>
            </a:pPr>
            <a:r>
              <a:rPr lang="en-ID" sz="2000" dirty="0" err="1" smtClean="0"/>
              <a:t>Berpikir</a:t>
            </a:r>
            <a:r>
              <a:rPr lang="en-ID" sz="2000" dirty="0" smtClean="0"/>
              <a:t> </a:t>
            </a:r>
            <a:r>
              <a:rPr lang="en-ID" sz="2000" dirty="0" err="1" smtClean="0"/>
              <a:t>analisis</a:t>
            </a:r>
            <a:endParaRPr lang="en-ID" sz="2000" dirty="0" smtClean="0"/>
          </a:p>
          <a:p>
            <a:pPr lvl="1">
              <a:lnSpc>
                <a:spcPct val="80000"/>
              </a:lnSpc>
            </a:pPr>
            <a:r>
              <a:rPr lang="en-ID" sz="2000" dirty="0" err="1" smtClean="0"/>
              <a:t>Kemampuan</a:t>
            </a:r>
            <a:r>
              <a:rPr lang="en-ID" sz="2000" dirty="0" smtClean="0"/>
              <a:t> </a:t>
            </a:r>
            <a:r>
              <a:rPr lang="en-ID" sz="2000" dirty="0" err="1" smtClean="0"/>
              <a:t>menghadapi</a:t>
            </a:r>
            <a:r>
              <a:rPr lang="en-ID" sz="2000" dirty="0" smtClean="0"/>
              <a:t> </a:t>
            </a:r>
            <a:r>
              <a:rPr lang="en-ID" sz="2000" dirty="0" err="1" smtClean="0"/>
              <a:t>perubahan</a:t>
            </a:r>
            <a:endParaRPr lang="en-ID" sz="2000" dirty="0" smtClean="0"/>
          </a:p>
          <a:p>
            <a:pPr lvl="1">
              <a:lnSpc>
                <a:spcPct val="80000"/>
              </a:lnSpc>
            </a:pPr>
            <a:r>
              <a:rPr lang="en-ID" sz="2000" dirty="0" err="1" smtClean="0"/>
              <a:t>Perencanaan</a:t>
            </a:r>
            <a:r>
              <a:rPr lang="en-ID" sz="2000" dirty="0" smtClean="0"/>
              <a:t> </a:t>
            </a:r>
            <a:r>
              <a:rPr lang="en-ID" sz="2000" dirty="0" err="1" smtClean="0"/>
              <a:t>dan</a:t>
            </a:r>
            <a:r>
              <a:rPr lang="en-ID" sz="2000" dirty="0" smtClean="0"/>
              <a:t> </a:t>
            </a:r>
            <a:r>
              <a:rPr lang="en-ID" sz="2000" dirty="0" err="1" smtClean="0"/>
              <a:t>organisasi</a:t>
            </a:r>
            <a:endParaRPr lang="en-ID" sz="2000" dirty="0" smtClean="0"/>
          </a:p>
          <a:p>
            <a:pPr>
              <a:lnSpc>
                <a:spcPct val="80000"/>
              </a:lnSpc>
            </a:pPr>
            <a:r>
              <a:rPr lang="en-ID" sz="2000" dirty="0" smtClean="0"/>
              <a:t>Kompetensi Sosial Kultural mencakup</a:t>
            </a:r>
          </a:p>
          <a:p>
            <a:pPr lvl="1">
              <a:lnSpc>
                <a:spcPct val="80000"/>
              </a:lnSpc>
            </a:pPr>
            <a:r>
              <a:rPr lang="en-ID" sz="2000" dirty="0" err="1" smtClean="0"/>
              <a:t>Integritas</a:t>
            </a:r>
            <a:endParaRPr lang="en-ID" sz="2000" dirty="0" smtClean="0"/>
          </a:p>
          <a:p>
            <a:pPr lvl="1">
              <a:lnSpc>
                <a:spcPct val="80000"/>
              </a:lnSpc>
            </a:pPr>
            <a:r>
              <a:rPr lang="en-ID" sz="2000" dirty="0" err="1"/>
              <a:t>K</a:t>
            </a:r>
            <a:r>
              <a:rPr lang="en-ID" sz="2000" dirty="0" err="1" smtClean="0"/>
              <a:t>omunikasi</a:t>
            </a:r>
            <a:endParaRPr lang="en-ID" sz="2000" dirty="0" smtClean="0"/>
          </a:p>
          <a:p>
            <a:pPr lvl="1">
              <a:lnSpc>
                <a:spcPct val="80000"/>
              </a:lnSpc>
            </a:pPr>
            <a:r>
              <a:rPr lang="en-ID" sz="2000" dirty="0" err="1" smtClean="0"/>
              <a:t>Kerjasama</a:t>
            </a:r>
            <a:endParaRPr lang="en-ID" sz="2000" dirty="0"/>
          </a:p>
          <a:p>
            <a:pPr>
              <a:lnSpc>
                <a:spcPct val="80000"/>
              </a:lnSpc>
            </a:pP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1299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4BBCD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D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Bentuk-bentuk</a:t>
            </a:r>
            <a:r>
              <a:rPr lang="en-I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Uji</a:t>
            </a:r>
            <a:r>
              <a:rPr lang="en-I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Kompetensi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513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pPr lvl="1"/>
            <a:r>
              <a:rPr lang="en-US" dirty="0" err="1" smtClean="0"/>
              <a:t>observasi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kerja</a:t>
            </a:r>
            <a:r>
              <a:rPr lang="en-US" dirty="0"/>
              <a:t>;</a:t>
            </a:r>
          </a:p>
          <a:p>
            <a:pPr lvl="1"/>
            <a:r>
              <a:rPr lang="en-US" dirty="0" err="1" smtClean="0"/>
              <a:t>demonstrasi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;</a:t>
            </a:r>
          </a:p>
          <a:p>
            <a:pPr lvl="1"/>
            <a:r>
              <a:rPr lang="en-US" dirty="0" err="1" smtClean="0"/>
              <a:t>observasi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; </a:t>
            </a:r>
            <a:r>
              <a:rPr lang="en-US" dirty="0" err="1"/>
              <a:t>atau</a:t>
            </a:r>
            <a:endParaRPr lang="en-US" dirty="0"/>
          </a:p>
          <a:p>
            <a:pPr lvl="1"/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>
                <a:solidFill>
                  <a:srgbClr val="000000"/>
                </a:solidFill>
              </a:rPr>
              <a:t>bukti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tidak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langsung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dokumen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portofolio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 lvl="1"/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/>
              <a:t>tertulis</a:t>
            </a:r>
            <a:r>
              <a:rPr lang="en-US" dirty="0"/>
              <a:t>; </a:t>
            </a:r>
            <a:r>
              <a:rPr lang="en-US" dirty="0" err="1"/>
              <a:t>atau</a:t>
            </a:r>
            <a:endParaRPr lang="en-US" dirty="0"/>
          </a:p>
          <a:p>
            <a:pPr lvl="1"/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/>
              <a:t>lisan</a:t>
            </a:r>
            <a:r>
              <a:rPr lang="en-US" dirty="0"/>
              <a:t>.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0259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8201297"/>
              </p:ext>
            </p:extLst>
          </p:nvPr>
        </p:nvGraphicFramePr>
        <p:xfrm>
          <a:off x="330200" y="1803400"/>
          <a:ext cx="60960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143000" y="5257800"/>
            <a:ext cx="38862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Formasi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Standar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Kompetensi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Disesuaikan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dengan</a:t>
            </a:r>
            <a:r>
              <a:rPr lang="en-US" sz="2400" dirty="0" smtClean="0">
                <a:solidFill>
                  <a:srgbClr val="000000"/>
                </a:solidFill>
              </a:rPr>
              <a:t> 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715000" y="2209800"/>
            <a:ext cx="304800" cy="1447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715000" y="3810000"/>
            <a:ext cx="304800" cy="1447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0" y="2819400"/>
            <a:ext cx="1981200" cy="381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Keahlian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0" y="4343400"/>
            <a:ext cx="19812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Keterampilan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0400" y="2971800"/>
            <a:ext cx="2362200" cy="2209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Unsur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2438400"/>
            <a:ext cx="2286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Penyelia</a:t>
            </a:r>
            <a:r>
              <a:rPr lang="en-US" dirty="0" smtClean="0"/>
              <a:t> : 48 </a:t>
            </a:r>
            <a:r>
              <a:rPr lang="en-US" dirty="0" err="1" smtClean="0"/>
              <a:t>Unsur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172200" y="3505200"/>
            <a:ext cx="2286000" cy="838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Mahir</a:t>
            </a:r>
            <a:r>
              <a:rPr lang="en-US" dirty="0" smtClean="0"/>
              <a:t> : 37 </a:t>
            </a:r>
            <a:r>
              <a:rPr lang="en-US" dirty="0" err="1" smtClean="0"/>
              <a:t>Unsur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19800" y="47244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Pelaksana</a:t>
            </a:r>
            <a:r>
              <a:rPr lang="en-US" dirty="0" smtClean="0"/>
              <a:t> : 30 </a:t>
            </a:r>
            <a:r>
              <a:rPr lang="en-US" dirty="0" err="1" smtClean="0"/>
              <a:t>Unsur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4724400"/>
            <a:ext cx="2286000" cy="838200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Pertama</a:t>
            </a:r>
            <a:r>
              <a:rPr lang="en-US" dirty="0" smtClean="0"/>
              <a:t> : 67 </a:t>
            </a:r>
            <a:r>
              <a:rPr lang="en-US" dirty="0" err="1" smtClean="0"/>
              <a:t>Unsur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3581400"/>
            <a:ext cx="2286000" cy="838200"/>
          </a:xfrm>
          <a:prstGeom prst="roundRect">
            <a:avLst/>
          </a:prstGeom>
          <a:solidFill>
            <a:srgbClr val="3366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Muda</a:t>
            </a:r>
            <a:r>
              <a:rPr lang="en-US" dirty="0" smtClean="0"/>
              <a:t> : 63 </a:t>
            </a:r>
            <a:r>
              <a:rPr lang="en-US" dirty="0" err="1" smtClean="0"/>
              <a:t>Unsur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2438400"/>
            <a:ext cx="2286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Madya</a:t>
            </a:r>
            <a:r>
              <a:rPr lang="en-US" dirty="0" smtClean="0"/>
              <a:t> : 62 </a:t>
            </a:r>
            <a:r>
              <a:rPr lang="en-US" dirty="0" err="1" smtClean="0"/>
              <a:t>Unsur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92696"/>
            <a:ext cx="91440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Kompetensi</a:t>
            </a:r>
            <a:endParaRPr lang="en-US" sz="2400" dirty="0"/>
          </a:p>
        </p:txBody>
      </p:sp>
      <p:sp>
        <p:nvSpPr>
          <p:cNvPr id="11" name="Up Arrow 10"/>
          <p:cNvSpPr/>
          <p:nvPr/>
        </p:nvSpPr>
        <p:spPr>
          <a:xfrm rot="3096407">
            <a:off x="5364780" y="2805881"/>
            <a:ext cx="3810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5400000">
            <a:off x="5753100" y="3695700"/>
            <a:ext cx="3810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7067729">
            <a:off x="5510757" y="4694719"/>
            <a:ext cx="3810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8940133">
            <a:off x="3077314" y="2735043"/>
            <a:ext cx="3810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5988150">
            <a:off x="2640198" y="3709417"/>
            <a:ext cx="3810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3814395">
            <a:off x="2926471" y="4788449"/>
            <a:ext cx="3810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EA8640"/>
          </a:solidFill>
        </p:spPr>
        <p:txBody>
          <a:bodyPr/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Impact"/>
                <a:cs typeface="Impact"/>
              </a:rPr>
              <a:t>STRUKTUR ORGANISASI</a:t>
            </a:r>
            <a:br>
              <a:rPr lang="en-US" sz="2800" b="0" dirty="0" smtClean="0">
                <a:solidFill>
                  <a:srgbClr val="000000"/>
                </a:solidFill>
                <a:latin typeface="Impact"/>
                <a:cs typeface="Impact"/>
              </a:rPr>
            </a:br>
            <a:r>
              <a:rPr lang="en-US" sz="2800" b="0" dirty="0" smtClean="0">
                <a:solidFill>
                  <a:srgbClr val="000000"/>
                </a:solidFill>
                <a:latin typeface="Impact"/>
                <a:cs typeface="Impact"/>
              </a:rPr>
              <a:t>DIREKTORAT KARIER DAN KOMPETENSI SDM</a:t>
            </a:r>
            <a:endParaRPr lang="en-US" sz="2800" b="0" dirty="0">
              <a:solidFill>
                <a:srgbClr val="000000"/>
              </a:solidFill>
              <a:latin typeface="Impact"/>
              <a:cs typeface="Impac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19400" y="1447800"/>
            <a:ext cx="4416419" cy="917911"/>
            <a:chOff x="1812928" y="190501"/>
            <a:chExt cx="4416419" cy="917911"/>
          </a:xfrm>
        </p:grpSpPr>
        <p:sp>
          <p:nvSpPr>
            <p:cNvPr id="6" name="Rectangle 5"/>
            <p:cNvSpPr/>
            <p:nvPr/>
          </p:nvSpPr>
          <p:spPr>
            <a:xfrm>
              <a:off x="1812928" y="190501"/>
              <a:ext cx="4416419" cy="9179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812928" y="190501"/>
              <a:ext cx="4416419" cy="917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000000"/>
                  </a:solidFill>
                </a:rPr>
                <a:t>DIREKTUR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rgbClr val="FF0000"/>
                  </a:solidFill>
                </a:rPr>
                <a:t>BUNYAMIN MAFTUH</a:t>
              </a:r>
              <a:endParaRPr lang="en-US" sz="28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0" y="3581400"/>
            <a:ext cx="2548042" cy="1736531"/>
            <a:chOff x="-75816" y="1578168"/>
            <a:chExt cx="2548042" cy="1736531"/>
          </a:xfrm>
        </p:grpSpPr>
        <p:sp>
          <p:nvSpPr>
            <p:cNvPr id="12" name="Rectangle 11"/>
            <p:cNvSpPr/>
            <p:nvPr/>
          </p:nvSpPr>
          <p:spPr>
            <a:xfrm>
              <a:off x="-75816" y="1578168"/>
              <a:ext cx="2471842" cy="15841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84" y="1730568"/>
              <a:ext cx="2471842" cy="1584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000000"/>
                  </a:solidFill>
                </a:rPr>
                <a:t>KASUBDIT </a:t>
              </a:r>
              <a:r>
                <a:rPr lang="en-US" sz="2000" b="1" kern="1200" dirty="0" smtClean="0">
                  <a:solidFill>
                    <a:srgbClr val="000000"/>
                  </a:solidFill>
                </a:rPr>
                <a:t>KARIER PENDIDIK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FF0000"/>
                  </a:solidFill>
                </a:rPr>
                <a:t>M.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Panji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Pujasakti</a:t>
              </a:r>
              <a:endParaRPr lang="en-US" sz="20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91880" y="3573016"/>
            <a:ext cx="2669138" cy="1507935"/>
            <a:chOff x="2857749" y="2797368"/>
            <a:chExt cx="2669138" cy="1507935"/>
          </a:xfrm>
        </p:grpSpPr>
        <p:sp>
          <p:nvSpPr>
            <p:cNvPr id="15" name="Rectangle 14"/>
            <p:cNvSpPr/>
            <p:nvPr/>
          </p:nvSpPr>
          <p:spPr>
            <a:xfrm>
              <a:off x="2857749" y="2797368"/>
              <a:ext cx="2669138" cy="15079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857749" y="2797368"/>
              <a:ext cx="2669138" cy="1507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000000"/>
                  </a:solidFill>
                </a:rPr>
                <a:t>KASUBDIT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000000"/>
                  </a:solidFill>
                </a:rPr>
                <a:t>KARIER TENAGA KEPENDIDIKAN</a:t>
              </a:r>
              <a:endParaRPr lang="en-US" sz="2000" b="1" kern="1200" dirty="0" smtClean="0">
                <a:solidFill>
                  <a:srgbClr val="00000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FF0000"/>
                  </a:solidFill>
                </a:rPr>
                <a:t>Mulyono</a:t>
              </a:r>
              <a:endParaRPr lang="en-US" sz="20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77000" y="3581400"/>
            <a:ext cx="2434280" cy="1527514"/>
            <a:chOff x="5607611" y="2797368"/>
            <a:chExt cx="2434280" cy="1527514"/>
          </a:xfrm>
        </p:grpSpPr>
        <p:sp>
          <p:nvSpPr>
            <p:cNvPr id="18" name="Rectangle 17"/>
            <p:cNvSpPr/>
            <p:nvPr/>
          </p:nvSpPr>
          <p:spPr>
            <a:xfrm>
              <a:off x="5607611" y="2797368"/>
              <a:ext cx="2434280" cy="15275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683811" y="2797368"/>
              <a:ext cx="2358080" cy="1527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000000"/>
                  </a:solidFill>
                </a:rPr>
                <a:t>KASUBDIT KOMPETENSI SDM</a:t>
              </a:r>
              <a:endParaRPr lang="en-US" sz="2000" b="1" kern="1200" dirty="0" smtClean="0">
                <a:solidFill>
                  <a:srgbClr val="00000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FF0000"/>
                  </a:solidFill>
                </a:rPr>
                <a:t>Hendro</a:t>
              </a:r>
              <a:r>
                <a:rPr lang="en-US" sz="2000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FF0000"/>
                  </a:solidFill>
                </a:rPr>
                <a:t>Wicaksono</a:t>
              </a:r>
              <a:endParaRPr lang="en-US" sz="2000" kern="1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716016" y="2348880"/>
            <a:ext cx="0" cy="1224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81200" y="3276600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848600" y="3276600"/>
            <a:ext cx="206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981200" y="3276600"/>
            <a:ext cx="206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59832" y="5445224"/>
            <a:ext cx="2934144" cy="1084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>
                <a:solidFill>
                  <a:srgbClr val="000000"/>
                </a:solidFill>
              </a:rPr>
              <a:t>Kepala</a:t>
            </a:r>
            <a:r>
              <a:rPr lang="en-US" sz="1600" kern="1200" dirty="0" smtClean="0">
                <a:solidFill>
                  <a:srgbClr val="000000"/>
                </a:solidFill>
              </a:rPr>
              <a:t> </a:t>
            </a:r>
            <a:r>
              <a:rPr lang="en-US" sz="1600" kern="1200" dirty="0" err="1" smtClean="0">
                <a:solidFill>
                  <a:srgbClr val="000000"/>
                </a:solidFill>
              </a:rPr>
              <a:t>Seksi</a:t>
            </a:r>
            <a:r>
              <a:rPr lang="en-US" sz="1600" kern="1200" dirty="0" smtClean="0">
                <a:solidFill>
                  <a:srgbClr val="000000"/>
                </a:solidFill>
              </a:rPr>
              <a:t> 1</a:t>
            </a:r>
            <a:r>
              <a:rPr lang="en-US" sz="1600" kern="1200" dirty="0" smtClean="0">
                <a:solidFill>
                  <a:srgbClr val="FF0000"/>
                </a:solidFill>
              </a:rPr>
              <a:t>: Merry D. </a:t>
            </a:r>
            <a:r>
              <a:rPr lang="en-US" sz="1600" kern="1200" dirty="0" err="1" smtClean="0">
                <a:solidFill>
                  <a:srgbClr val="FF0000"/>
                </a:solidFill>
              </a:rPr>
              <a:t>Panji</a:t>
            </a:r>
            <a:endParaRPr lang="en-US" sz="1600" dirty="0">
              <a:solidFill>
                <a:srgbClr val="FF0000"/>
              </a:solidFill>
            </a:endParaRP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>
                <a:solidFill>
                  <a:srgbClr val="000000"/>
                </a:solidFill>
              </a:rPr>
              <a:t>Kepala</a:t>
            </a:r>
            <a:r>
              <a:rPr lang="en-US" sz="1600" kern="1200" dirty="0" smtClean="0">
                <a:solidFill>
                  <a:srgbClr val="000000"/>
                </a:solidFill>
              </a:rPr>
              <a:t> </a:t>
            </a:r>
            <a:r>
              <a:rPr lang="en-US" sz="1600" kern="1200" dirty="0" err="1" smtClean="0">
                <a:solidFill>
                  <a:srgbClr val="000000"/>
                </a:solidFill>
              </a:rPr>
              <a:t>Seksi</a:t>
            </a:r>
            <a:r>
              <a:rPr lang="en-US" sz="1600" kern="1200" dirty="0" smtClean="0">
                <a:solidFill>
                  <a:srgbClr val="000000"/>
                </a:solidFill>
              </a:rPr>
              <a:t> 2</a:t>
            </a:r>
            <a:r>
              <a:rPr lang="en-US" sz="1600" kern="1200" dirty="0" smtClean="0">
                <a:solidFill>
                  <a:srgbClr val="FF0000"/>
                </a:solidFill>
              </a:rPr>
              <a:t> : Indri </a:t>
            </a:r>
            <a:r>
              <a:rPr lang="en-US" sz="1600" kern="1200" dirty="0" err="1" smtClean="0">
                <a:solidFill>
                  <a:srgbClr val="FF0000"/>
                </a:solidFill>
              </a:rPr>
              <a:t>Hapsari</a:t>
            </a:r>
            <a:endParaRPr lang="en-US" sz="1600" kern="1200" dirty="0" smtClean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60032" y="5085184"/>
            <a:ext cx="0" cy="280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685800"/>
          </a:xfrm>
          <a:prstGeom prst="rect">
            <a:avLst/>
          </a:prstGeom>
          <a:solidFill>
            <a:srgbClr val="4BBCD5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FF"/>
              </a:buClr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  <a:latin typeface="Arial Narrow" pitchFamily="34" charset="0"/>
              </a:rPr>
              <a:t>Standar</a:t>
            </a:r>
            <a:r>
              <a:rPr lang="en-GB" sz="28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  <a:latin typeface="Arial Narrow" pitchFamily="34" charset="0"/>
              </a:rPr>
              <a:t>Kompetensi</a:t>
            </a:r>
            <a:r>
              <a:rPr lang="en-GB" sz="2800" b="1" dirty="0" smtClean="0">
                <a:solidFill>
                  <a:srgbClr val="000000"/>
                </a:solidFill>
                <a:latin typeface="Arial Narrow" pitchFamily="34" charset="0"/>
              </a:rPr>
              <a:t> PLP</a:t>
            </a:r>
            <a:endParaRPr lang="en-GB" sz="28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52761"/>
              </p:ext>
            </p:extLst>
          </p:nvPr>
        </p:nvGraphicFramePr>
        <p:xfrm>
          <a:off x="280931" y="1066800"/>
          <a:ext cx="8634469" cy="5722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8413"/>
                <a:gridCol w="1179187"/>
                <a:gridCol w="1219200"/>
                <a:gridCol w="990600"/>
                <a:gridCol w="1066800"/>
                <a:gridCol w="762000"/>
                <a:gridCol w="938269"/>
              </a:tblGrid>
              <a:tr h="4322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Sub </a:t>
                      </a:r>
                      <a:r>
                        <a:rPr lang="en-US" sz="16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Unsur</a:t>
                      </a:r>
                      <a:r>
                        <a:rPr lang="en-US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6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Tugas</a:t>
                      </a:r>
                      <a:r>
                        <a:rPr lang="en-US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Pokok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KETERAMP</a:t>
                      </a:r>
                      <a:r>
                        <a:rPr kumimoji="0" lang="id-ID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ILAN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KEAHLIAN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Terampil</a:t>
                      </a:r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/</a:t>
                      </a:r>
                      <a:r>
                        <a:rPr lang="en-US" sz="14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Pelaksana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Mahir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/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Pelak-sana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Lanjutan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Penyelia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Pertama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Muda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Madya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38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307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8619">
                <a:tc>
                  <a:txBody>
                    <a:bodyPr/>
                    <a:lstStyle/>
                    <a:p>
                      <a:pPr marL="342900" indent="-342900" algn="l" fontAlgn="ctr">
                        <a:buNone/>
                      </a:pPr>
                      <a:r>
                        <a:rPr lang="id-ID" sz="1800" b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   </a:t>
                      </a:r>
                      <a:r>
                        <a:rPr lang="en-US" sz="1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P</a:t>
                      </a:r>
                      <a:r>
                        <a:rPr lang="id-ID" sz="1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erancangan</a:t>
                      </a:r>
                      <a:r>
                        <a:rPr lang="en-US" sz="1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</a:t>
                      </a:r>
                      <a:r>
                        <a:rPr lang="id-ID" sz="1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   </a:t>
                      </a:r>
                    </a:p>
                    <a:p>
                      <a:pPr marL="342900" indent="-342900" algn="l" fontAlgn="ctr">
                        <a:buNone/>
                      </a:pP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   Keg  Lab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02768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  </a:t>
                      </a:r>
                      <a:r>
                        <a:rPr lang="fi-FI" sz="1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P</a:t>
                      </a:r>
                      <a:r>
                        <a:rPr lang="id-ID" sz="1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engoperasian</a:t>
                      </a:r>
                    </a:p>
                    <a:p>
                      <a:pPr algn="l" fontAlgn="ctr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   Peralatan &amp;</a:t>
                      </a:r>
                    </a:p>
                    <a:p>
                      <a:pPr marL="171450" indent="-171450" algn="l" fontAlgn="ctr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   Penggunaan</a:t>
                      </a:r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          Bahan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073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Pemeliharaan/</a:t>
                      </a:r>
                    </a:p>
                    <a:p>
                      <a:pPr algn="l" fontAlgn="ctr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  Perawatan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19">
                <a:tc>
                  <a:txBody>
                    <a:bodyPr/>
                    <a:lstStyle/>
                    <a:p>
                      <a:pPr marL="171450" indent="-171450" algn="l" fontAlgn="ctr"/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Evaluasi</a:t>
                      </a:r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Sist Kerja      Lab.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19">
                <a:tc>
                  <a:txBody>
                    <a:bodyPr/>
                    <a:lstStyle/>
                    <a:p>
                      <a:pPr marL="171450" indent="-171450" algn="l" fontAlgn="ctr"/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Pengembangan</a:t>
                      </a:r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 Keg Lab.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dobe Caslon Pro Bold"/>
                          <a:cs typeface="Adobe Caslon Pro Bold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Caslon Pro Bold"/>
                        <a:cs typeface="Adobe Caslon Pro Bold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7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95" y="2989198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rgbClr val="FF6600"/>
                </a:solidFill>
              </a:rPr>
              <a:t>Draf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Uji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Kompetensi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object 12"/>
          <p:cNvSpPr/>
          <p:nvPr/>
        </p:nvSpPr>
        <p:spPr>
          <a:xfrm>
            <a:off x="4039143" y="655573"/>
            <a:ext cx="1086777" cy="2333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29095" y="5492725"/>
            <a:ext cx="8229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2000" b="1" dirty="0" smtClean="0">
                <a:solidFill>
                  <a:srgbClr val="014A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PERMENRISTEKDIKTI YANG MENGATUR STANDARD KOMPETENSI DAN UJI KOMPETENSI PLP DALAM PROSES PENYUSUNAN</a:t>
            </a:r>
            <a:endParaRPr lang="en-US" sz="2000" b="1" dirty="0">
              <a:solidFill>
                <a:srgbClr val="014A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1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395"/>
            <a:ext cx="9144000" cy="79930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Peserta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Uji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Kompetensi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diangkat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id-ID" dirty="0"/>
              <a:t>PLP</a:t>
            </a:r>
            <a:r>
              <a:rPr lang="en-US" dirty="0"/>
              <a:t>; </a:t>
            </a:r>
          </a:p>
          <a:p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lain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pindah</a:t>
            </a:r>
            <a:r>
              <a:rPr lang="en-US" dirty="0"/>
              <a:t> </a:t>
            </a:r>
            <a:r>
              <a:rPr lang="id-ID" dirty="0"/>
              <a:t>ke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id-ID" dirty="0"/>
              <a:t>PLP (alih tugas / </a:t>
            </a:r>
            <a:r>
              <a:rPr lang="id-ID" i="1" dirty="0"/>
              <a:t>inpassing</a:t>
            </a:r>
            <a:r>
              <a:rPr lang="id-ID" dirty="0"/>
              <a:t>)</a:t>
            </a:r>
            <a:r>
              <a:rPr lang="en-US" dirty="0"/>
              <a:t>;  </a:t>
            </a:r>
          </a:p>
          <a:p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id-ID" dirty="0"/>
              <a:t>PLP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setingkat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id-ID" dirty="0"/>
              <a:t>; </a:t>
            </a:r>
            <a:r>
              <a:rPr lang="en-US" dirty="0" err="1"/>
              <a:t>atau</a:t>
            </a:r>
            <a:endParaRPr lang="en-US" dirty="0"/>
          </a:p>
          <a:p>
            <a:r>
              <a:rPr lang="id-ID" dirty="0" smtClean="0"/>
              <a:t>pejabat </a:t>
            </a:r>
            <a:r>
              <a:rPr lang="id-ID" dirty="0"/>
              <a:t>fungsional PLP kategori keterampilan yang akan beralih ke PLP kategori keahlian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394"/>
            <a:ext cx="9144000" cy="104738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Pengangkatan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Pertama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Inpassing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:</a:t>
            </a:r>
          </a:p>
          <a:p>
            <a:pPr algn="just"/>
            <a:r>
              <a:rPr lang="en-US" dirty="0" err="1" smtClean="0"/>
              <a:t>memiliki</a:t>
            </a:r>
            <a:r>
              <a:rPr lang="en-US" dirty="0" smtClean="0"/>
              <a:t>  </a:t>
            </a:r>
            <a:r>
              <a:rPr lang="en-US" dirty="0" err="1"/>
              <a:t>pengalaman</a:t>
            </a:r>
            <a:r>
              <a:rPr lang="en-US" dirty="0"/>
              <a:t>  </a:t>
            </a:r>
            <a:r>
              <a:rPr lang="en-US" dirty="0" err="1"/>
              <a:t>kerja</a:t>
            </a:r>
            <a:r>
              <a:rPr lang="en-US" dirty="0"/>
              <a:t>  paling  </a:t>
            </a:r>
            <a:r>
              <a:rPr lang="en-US" dirty="0" err="1"/>
              <a:t>sedikit</a:t>
            </a:r>
            <a:r>
              <a:rPr lang="en-US" dirty="0"/>
              <a:t>  </a:t>
            </a:r>
            <a:r>
              <a:rPr lang="id-ID" dirty="0" smtClean="0"/>
              <a:t>1 </a:t>
            </a:r>
            <a:r>
              <a:rPr lang="id-ID" dirty="0"/>
              <a:t>(satu) </a:t>
            </a:r>
            <a:r>
              <a:rPr lang="en-US" dirty="0" err="1"/>
              <a:t>tahun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;</a:t>
            </a:r>
          </a:p>
          <a:p>
            <a:pPr algn="just"/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minimal “</a:t>
            </a:r>
            <a:r>
              <a:rPr lang="en-US" dirty="0" err="1"/>
              <a:t>baik</a:t>
            </a:r>
            <a:r>
              <a:rPr lang="en-US" dirty="0"/>
              <a:t>”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 (</a:t>
            </a:r>
            <a:r>
              <a:rPr lang="en-US" dirty="0" err="1"/>
              <a:t>dua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;</a:t>
            </a:r>
          </a:p>
          <a:p>
            <a:pPr algn="just"/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/>
              <a:t>sedang</a:t>
            </a:r>
            <a:r>
              <a:rPr lang="en-US" dirty="0"/>
              <a:t>  </a:t>
            </a:r>
            <a:r>
              <a:rPr lang="en-US" dirty="0" err="1"/>
              <a:t>menjalani</a:t>
            </a:r>
            <a:r>
              <a:rPr lang="en-US" dirty="0"/>
              <a:t>  </a:t>
            </a:r>
            <a:r>
              <a:rPr lang="en-US" dirty="0" err="1" smtClean="0"/>
              <a:t>huku</a:t>
            </a:r>
            <a:r>
              <a:rPr lang="en-US" dirty="0" err="1"/>
              <a:t>man</a:t>
            </a:r>
            <a:r>
              <a:rPr lang="en-US" dirty="0"/>
              <a:t>  </a:t>
            </a:r>
            <a:r>
              <a:rPr lang="en-US" dirty="0" err="1"/>
              <a:t>disiplin</a:t>
            </a:r>
            <a:r>
              <a:rPr lang="en-US" dirty="0"/>
              <a:t>  </a:t>
            </a:r>
            <a:r>
              <a:rPr lang="id-ID" dirty="0"/>
              <a:t>minimal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 smtClean="0"/>
              <a:t>sedang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394"/>
            <a:ext cx="9144000" cy="104738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Kenaikan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Jabatan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Alih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Jenjang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64008" indent="0" algn="just">
              <a:buNone/>
            </a:pP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:</a:t>
            </a:r>
          </a:p>
          <a:p>
            <a:pPr algn="just"/>
            <a:r>
              <a:rPr lang="en-US" dirty="0" err="1" smtClean="0"/>
              <a:t>memenuhi</a:t>
            </a:r>
            <a:r>
              <a:rPr lang="en-US" dirty="0" smtClean="0"/>
              <a:t>  </a:t>
            </a:r>
            <a:r>
              <a:rPr lang="en-US" dirty="0"/>
              <a:t>paling  </a:t>
            </a:r>
            <a:r>
              <a:rPr lang="en-US" dirty="0" err="1"/>
              <a:t>rendah</a:t>
            </a:r>
            <a:r>
              <a:rPr lang="en-US" dirty="0"/>
              <a:t>  70%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angka</a:t>
            </a:r>
            <a:r>
              <a:rPr lang="en-US" dirty="0"/>
              <a:t>  </a:t>
            </a:r>
            <a:r>
              <a:rPr lang="en-US" dirty="0" err="1"/>
              <a:t>kredit</a:t>
            </a:r>
            <a:r>
              <a:rPr lang="en-US" dirty="0"/>
              <a:t> yang </a:t>
            </a:r>
            <a:r>
              <a:rPr lang="en-US" dirty="0" err="1" smtClean="0"/>
              <a:t>dipersyaratkan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setingkat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; </a:t>
            </a:r>
          </a:p>
          <a:p>
            <a:pPr algn="just"/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minimal “</a:t>
            </a:r>
            <a:r>
              <a:rPr lang="en-US" dirty="0" err="1"/>
              <a:t>baik</a:t>
            </a:r>
            <a:r>
              <a:rPr lang="en-US" dirty="0"/>
              <a:t>”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 (</a:t>
            </a:r>
            <a:r>
              <a:rPr lang="en-US" dirty="0" err="1"/>
              <a:t>dua</a:t>
            </a:r>
            <a:r>
              <a:rPr lang="en-US" dirty="0"/>
              <a:t>) </a:t>
            </a:r>
            <a:r>
              <a:rPr lang="en-US" dirty="0" err="1" smtClean="0"/>
              <a:t>tahun</a:t>
            </a:r>
            <a:r>
              <a:rPr lang="en-US" dirty="0"/>
              <a:t> </a:t>
            </a:r>
            <a:r>
              <a:rPr lang="en-US" dirty="0" err="1" smtClean="0"/>
              <a:t>terakhir</a:t>
            </a:r>
            <a:r>
              <a:rPr lang="en-US" dirty="0"/>
              <a:t>;</a:t>
            </a:r>
          </a:p>
          <a:p>
            <a:pPr algn="just"/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/>
              <a:t>sedang</a:t>
            </a:r>
            <a:r>
              <a:rPr lang="en-US" dirty="0"/>
              <a:t>  </a:t>
            </a:r>
            <a:r>
              <a:rPr lang="en-US" dirty="0" err="1"/>
              <a:t>menjalani</a:t>
            </a:r>
            <a:r>
              <a:rPr lang="en-US" dirty="0"/>
              <a:t>  </a:t>
            </a:r>
            <a:r>
              <a:rPr lang="en-US" dirty="0" err="1"/>
              <a:t>hukuman</a:t>
            </a:r>
            <a:r>
              <a:rPr lang="en-US" dirty="0"/>
              <a:t>  </a:t>
            </a:r>
            <a:r>
              <a:rPr lang="en-US" dirty="0" err="1"/>
              <a:t>disiplin</a:t>
            </a:r>
            <a:r>
              <a:rPr lang="en-US" dirty="0"/>
              <a:t>  </a:t>
            </a:r>
            <a:r>
              <a:rPr lang="id-ID" dirty="0"/>
              <a:t>minimal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5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395"/>
            <a:ext cx="9144000" cy="79930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Metode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Uji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Kompetensi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cara</a:t>
            </a:r>
            <a:r>
              <a:rPr lang="en-US" dirty="0"/>
              <a:t>:</a:t>
            </a:r>
          </a:p>
          <a:p>
            <a:pPr marL="446088" indent="0" algn="just">
              <a:buNone/>
            </a:pPr>
            <a:r>
              <a:rPr lang="en-US" dirty="0"/>
              <a:t>a. 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;  </a:t>
            </a:r>
            <a:r>
              <a:rPr lang="en-US" dirty="0" err="1"/>
              <a:t>dan</a:t>
            </a:r>
            <a:endParaRPr lang="en-US" dirty="0"/>
          </a:p>
          <a:p>
            <a:pPr marL="446088" indent="0" algn="just">
              <a:buNone/>
            </a:pPr>
            <a:r>
              <a:rPr lang="en-US" dirty="0" smtClean="0"/>
              <a:t>b.  </a:t>
            </a:r>
            <a:r>
              <a:rPr lang="id-ID" dirty="0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portofolio</a:t>
            </a:r>
            <a:r>
              <a:rPr lang="en-US" dirty="0"/>
              <a:t>;  </a:t>
            </a:r>
          </a:p>
          <a:p>
            <a:pPr algn="just"/>
            <a:r>
              <a:rPr lang="id-ID" dirty="0" smtClean="0"/>
              <a:t>Tes </a:t>
            </a:r>
            <a:r>
              <a:rPr lang="id-ID" dirty="0"/>
              <a:t>tertulis </a:t>
            </a:r>
            <a:r>
              <a:rPr lang="id-ID" dirty="0" smtClean="0"/>
              <a:t>bertujuan </a:t>
            </a:r>
            <a:r>
              <a:rPr lang="id-ID" dirty="0"/>
              <a:t>untuk menguji kompetensi teknis. </a:t>
            </a:r>
            <a:endParaRPr lang="en-US" dirty="0"/>
          </a:p>
          <a:p>
            <a:pPr algn="just"/>
            <a:r>
              <a:rPr lang="id-ID" dirty="0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portofolio</a:t>
            </a:r>
            <a:r>
              <a:rPr lang="en-US" dirty="0"/>
              <a:t> </a:t>
            </a:r>
            <a:r>
              <a:rPr lang="id-ID" dirty="0" smtClean="0"/>
              <a:t>antara </a:t>
            </a:r>
            <a:r>
              <a:rPr lang="id-ID" dirty="0"/>
              <a:t>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id-ID" dirty="0"/>
              <a:t>, </a:t>
            </a:r>
            <a:r>
              <a:rPr lang="en-US" dirty="0"/>
              <a:t> so</a:t>
            </a:r>
            <a:r>
              <a:rPr lang="id-ID" dirty="0"/>
              <a:t>s</a:t>
            </a:r>
            <a:r>
              <a:rPr lang="en-US" dirty="0" err="1"/>
              <a:t>ial</a:t>
            </a:r>
            <a:r>
              <a:rPr lang="id-ID" dirty="0"/>
              <a:t> dan kultural.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4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395"/>
            <a:ext cx="9144000" cy="79930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Hasil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Uji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Kompetensi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234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Hasil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Kompetensi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pernyataan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366713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a.    </a:t>
            </a:r>
            <a:r>
              <a:rPr lang="en-US" dirty="0" err="1">
                <a:solidFill>
                  <a:schemeClr val="bg1"/>
                </a:solidFill>
              </a:rPr>
              <a:t>kompeten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endParaRPr lang="en-US" dirty="0">
              <a:solidFill>
                <a:schemeClr val="bg1"/>
              </a:solidFill>
            </a:endParaRPr>
          </a:p>
          <a:p>
            <a:pPr marL="366713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b.    </a:t>
            </a:r>
            <a:r>
              <a:rPr lang="en-US" dirty="0" err="1">
                <a:solidFill>
                  <a:schemeClr val="bg1"/>
                </a:solidFill>
              </a:rPr>
              <a:t>belum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kompeten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63538" indent="-298450" algn="just"/>
            <a:r>
              <a:rPr lang="en-US" dirty="0" err="1" smtClean="0">
                <a:solidFill>
                  <a:schemeClr val="bg1"/>
                </a:solidFill>
              </a:rPr>
              <a:t>Dinyatakan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>
                <a:solidFill>
                  <a:schemeClr val="bg1"/>
                </a:solidFill>
              </a:rPr>
              <a:t>kompeten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memenuhi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syarat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kelulusan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berikut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903288" indent="-536575">
              <a:buClrTx/>
              <a:buAutoNum type="alphaLcPeriod"/>
            </a:pPr>
            <a:r>
              <a:rPr lang="en-US" sz="2900" dirty="0" err="1">
                <a:solidFill>
                  <a:schemeClr val="bg1"/>
                </a:solidFill>
              </a:rPr>
              <a:t>mendapatkan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nilai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id-ID" dirty="0">
                <a:solidFill>
                  <a:srgbClr val="000000"/>
                </a:solidFill>
              </a:rPr>
              <a:t>minimal </a:t>
            </a:r>
            <a:r>
              <a:rPr lang="id-ID" dirty="0" smtClean="0">
                <a:solidFill>
                  <a:srgbClr val="000000"/>
                </a:solidFill>
              </a:rPr>
              <a:t>65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skala</a:t>
            </a:r>
            <a:r>
              <a:rPr lang="en-US" dirty="0">
                <a:solidFill>
                  <a:srgbClr val="000000"/>
                </a:solidFill>
              </a:rPr>
              <a:t> 100) </a:t>
            </a:r>
            <a:r>
              <a:rPr lang="id-ID" dirty="0" smtClean="0">
                <a:solidFill>
                  <a:srgbClr val="000000"/>
                </a:solidFill>
              </a:rPr>
              <a:t>untuk tertertulis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 marL="903288" indent="-536575">
              <a:buClrTx/>
              <a:buAutoNum type="alphaLcPeriod"/>
            </a:pPr>
            <a:r>
              <a:rPr lang="id-ID" sz="2900" dirty="0">
                <a:solidFill>
                  <a:schemeClr val="bg1"/>
                </a:solidFill>
              </a:rPr>
              <a:t>mendapatkan</a:t>
            </a:r>
            <a:r>
              <a:rPr lang="id-ID" dirty="0" smtClean="0">
                <a:solidFill>
                  <a:srgbClr val="000000"/>
                </a:solidFill>
              </a:rPr>
              <a:t> </a:t>
            </a:r>
            <a:r>
              <a:rPr lang="id-ID" dirty="0">
                <a:solidFill>
                  <a:srgbClr val="000000"/>
                </a:solidFill>
              </a:rPr>
              <a:t>nilai minimal </a:t>
            </a:r>
            <a:r>
              <a:rPr lang="id-ID" dirty="0" smtClean="0">
                <a:solidFill>
                  <a:srgbClr val="000000"/>
                </a:solidFill>
              </a:rPr>
              <a:t>65 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skala</a:t>
            </a:r>
            <a:r>
              <a:rPr lang="en-US" dirty="0">
                <a:solidFill>
                  <a:srgbClr val="000000"/>
                </a:solidFill>
              </a:rPr>
              <a:t> 100) </a:t>
            </a:r>
            <a:r>
              <a:rPr lang="id-ID" dirty="0" smtClean="0">
                <a:solidFill>
                  <a:srgbClr val="000000"/>
                </a:solidFill>
              </a:rPr>
              <a:t>untuk </a:t>
            </a:r>
            <a:r>
              <a:rPr lang="id-ID" dirty="0">
                <a:solidFill>
                  <a:srgbClr val="000000"/>
                </a:solidFill>
              </a:rPr>
              <a:t>portofolio</a:t>
            </a:r>
            <a:r>
              <a:rPr lang="id-ID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Pes</a:t>
            </a:r>
            <a:r>
              <a:rPr lang="en-US" dirty="0" err="1" smtClean="0">
                <a:solidFill>
                  <a:schemeClr val="bg1"/>
                </a:solidFill>
              </a:rPr>
              <a:t>erta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Uji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>
                <a:solidFill>
                  <a:schemeClr val="bg1"/>
                </a:solidFill>
              </a:rPr>
              <a:t>Kompetensi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yang </a:t>
            </a:r>
            <a:r>
              <a:rPr lang="en-US" dirty="0" err="1" smtClean="0">
                <a:solidFill>
                  <a:schemeClr val="bg1"/>
                </a:solidFill>
              </a:rPr>
              <a:t>dinyatakan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belum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kompeten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mengikuti</a:t>
            </a:r>
            <a:r>
              <a:rPr lang="id-ID" dirty="0">
                <a:solidFill>
                  <a:schemeClr val="bg1"/>
                </a:solidFill>
              </a:rPr>
              <a:t> kembali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Kompetensi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paling </a:t>
            </a:r>
            <a:r>
              <a:rPr lang="id-ID" dirty="0">
                <a:solidFill>
                  <a:schemeClr val="bg1"/>
                </a:solidFill>
              </a:rPr>
              <a:t>cepat setelah 6 bulan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dirty="0" err="1"/>
              <a:t>Peserta</a:t>
            </a:r>
            <a:r>
              <a:rPr lang="en-US" dirty="0"/>
              <a:t> yang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kompeten</a:t>
            </a:r>
            <a:r>
              <a:rPr lang="en-US" dirty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6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395"/>
            <a:ext cx="9144000" cy="79930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Mekanisme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Pengajuan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id-ID" dirty="0" smtClean="0"/>
              <a:t>kompetensi </a:t>
            </a:r>
            <a:r>
              <a:rPr lang="en-US" dirty="0" smtClean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yang </a:t>
            </a:r>
            <a:r>
              <a:rPr lang="en-US" dirty="0" err="1" smtClean="0"/>
              <a:t>dipersyaratkan</a:t>
            </a:r>
            <a:r>
              <a:rPr lang="en-US" dirty="0" smtClean="0"/>
              <a:t>, </a:t>
            </a:r>
            <a:r>
              <a:rPr lang="en-US" dirty="0" err="1"/>
              <a:t>diusulkan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unit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id-ID" dirty="0" smtClean="0"/>
              <a:t>Direktur Jenderal SDID</a:t>
            </a:r>
            <a:r>
              <a:rPr lang="en-US" dirty="0" smtClean="0"/>
              <a:t>. </a:t>
            </a:r>
            <a:endParaRPr lang="en-US" dirty="0"/>
          </a:p>
          <a:p>
            <a:r>
              <a:rPr lang="id-ID" dirty="0" smtClean="0"/>
              <a:t>Direktur Jenderal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verifikasi</a:t>
            </a:r>
            <a:r>
              <a:rPr lang="en-US" dirty="0"/>
              <a:t> </a:t>
            </a:r>
            <a:r>
              <a:rPr lang="id-ID" dirty="0"/>
              <a:t>dan penetapan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Direktur</a:t>
            </a:r>
            <a:r>
              <a:rPr lang="en-US" dirty="0" smtClean="0"/>
              <a:t> </a:t>
            </a:r>
            <a:r>
              <a:rPr lang="en-US" dirty="0" err="1" smtClean="0"/>
              <a:t>Jenderal</a:t>
            </a:r>
            <a:r>
              <a:rPr lang="en-US" dirty="0" smtClean="0"/>
              <a:t> </a:t>
            </a:r>
            <a:r>
              <a:rPr lang="en-US" dirty="0" err="1" smtClean="0"/>
              <a:t>memanggil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395"/>
            <a:ext cx="9144000" cy="79930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ID" dirty="0" err="1" smtClean="0">
                <a:solidFill>
                  <a:srgbClr val="000000"/>
                </a:solidFill>
                <a:ea typeface="+mj-ea"/>
              </a:rPr>
              <a:t>Pelaksanaan</a:t>
            </a:r>
            <a:r>
              <a:rPr lang="en-ID" dirty="0" smtClean="0">
                <a:solidFill>
                  <a:srgbClr val="000000"/>
                </a:solidFill>
                <a:ea typeface="+mj-ea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ea typeface="+mj-ea"/>
              </a:rPr>
              <a:t>Uji</a:t>
            </a:r>
            <a:r>
              <a:rPr lang="en-ID" dirty="0" smtClean="0">
                <a:solidFill>
                  <a:srgbClr val="000000"/>
                </a:solidFill>
                <a:ea typeface="+mj-ea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ea typeface="+mj-ea"/>
              </a:rPr>
              <a:t>Kompetensi</a:t>
            </a:r>
            <a:endParaRPr lang="en-US" dirty="0">
              <a:solidFill>
                <a:srgbClr val="000000"/>
              </a:solidFill>
              <a:ea typeface="+mj-ea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9774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14388" lvl="1" indent="-457200">
              <a:buClr>
                <a:srgbClr val="FF0000"/>
              </a:buClr>
              <a:buFont typeface="Wingdings" charset="0"/>
              <a:buChar char="§"/>
            </a:pPr>
            <a:r>
              <a:rPr lang="en-US" dirty="0" err="1">
                <a:latin typeface="Gill Sans MT" charset="0"/>
              </a:rPr>
              <a:t>Uji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Kompetensi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dilakukan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oleh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Kemristekdikti</a:t>
            </a:r>
            <a:r>
              <a:rPr lang="en-US" dirty="0" smtClean="0">
                <a:latin typeface="Gill Sans MT" charset="0"/>
              </a:rPr>
              <a:t>.</a:t>
            </a:r>
            <a:endParaRPr lang="en-US" dirty="0">
              <a:latin typeface="Gill Sans MT" charset="0"/>
            </a:endParaRPr>
          </a:p>
          <a:p>
            <a:pPr marL="814388" lvl="1" indent="-457200">
              <a:buClr>
                <a:srgbClr val="FF0000"/>
              </a:buClr>
              <a:buFont typeface="Wingdings" charset="0"/>
              <a:buChar char="§"/>
            </a:pPr>
            <a:r>
              <a:rPr lang="en-US" dirty="0" err="1" smtClean="0">
                <a:latin typeface="Gill Sans MT" charset="0"/>
              </a:rPr>
              <a:t>Tempat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Uji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Kompetensi</a:t>
            </a:r>
            <a:r>
              <a:rPr lang="en-US" dirty="0" smtClean="0">
                <a:latin typeface="Gill Sans MT" charset="0"/>
              </a:rPr>
              <a:t> : </a:t>
            </a:r>
            <a:r>
              <a:rPr lang="en-US" dirty="0" err="1" smtClean="0">
                <a:latin typeface="Gill Sans MT" charset="0"/>
              </a:rPr>
              <a:t>bisa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dilakukan</a:t>
            </a:r>
            <a:r>
              <a:rPr lang="en-US" dirty="0" smtClean="0">
                <a:latin typeface="Gill Sans MT" charset="0"/>
              </a:rPr>
              <a:t> di </a:t>
            </a:r>
            <a:r>
              <a:rPr lang="en-US" dirty="0" err="1" smtClean="0">
                <a:latin typeface="Gill Sans MT" charset="0"/>
              </a:rPr>
              <a:t>dipusatkan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dan</a:t>
            </a:r>
            <a:r>
              <a:rPr lang="en-US" dirty="0" smtClean="0">
                <a:latin typeface="Gill Sans MT" charset="0"/>
              </a:rPr>
              <a:t>/</a:t>
            </a:r>
            <a:r>
              <a:rPr lang="en-US" dirty="0" err="1" smtClean="0">
                <a:latin typeface="Gill Sans MT" charset="0"/>
              </a:rPr>
              <a:t>atau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di </a:t>
            </a:r>
            <a:r>
              <a:rPr lang="en-US" dirty="0" smtClean="0">
                <a:latin typeface="Gill Sans MT" charset="0"/>
              </a:rPr>
              <a:t>tiap2 </a:t>
            </a:r>
            <a:r>
              <a:rPr lang="en-US" dirty="0" err="1">
                <a:latin typeface="Gill Sans MT" charset="0"/>
              </a:rPr>
              <a:t>daerah</a:t>
            </a:r>
            <a:r>
              <a:rPr lang="en-US" dirty="0">
                <a:latin typeface="Gill Sans MT" charset="0"/>
              </a:rPr>
              <a:t> (</a:t>
            </a:r>
            <a:r>
              <a:rPr lang="en-US" dirty="0" err="1" smtClean="0">
                <a:latin typeface="Gill Sans MT" charset="0"/>
              </a:rPr>
              <a:t>propinsi</a:t>
            </a:r>
            <a:r>
              <a:rPr lang="en-US" dirty="0" smtClean="0">
                <a:latin typeface="Gill Sans MT" charset="0"/>
              </a:rPr>
              <a:t>)  </a:t>
            </a:r>
            <a:r>
              <a:rPr lang="en-US" dirty="0" err="1">
                <a:latin typeface="Gill Sans MT" charset="0"/>
              </a:rPr>
              <a:t>dalam</a:t>
            </a:r>
            <a:r>
              <a:rPr lang="en-US" dirty="0">
                <a:latin typeface="Gill Sans MT" charset="0"/>
              </a:rPr>
              <a:t>  </a:t>
            </a:r>
            <a:r>
              <a:rPr lang="en-US" dirty="0" err="1">
                <a:latin typeface="Gill Sans MT" charset="0"/>
              </a:rPr>
              <a:t>waktu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minimal </a:t>
            </a:r>
            <a:r>
              <a:rPr lang="en-US" dirty="0" err="1" smtClean="0">
                <a:latin typeface="Gill Sans MT" charset="0"/>
              </a:rPr>
              <a:t>dua</a:t>
            </a:r>
            <a:r>
              <a:rPr lang="en-US" dirty="0" smtClean="0">
                <a:latin typeface="Gill Sans MT" charset="0"/>
              </a:rPr>
              <a:t> kali </a:t>
            </a:r>
            <a:r>
              <a:rPr lang="en-US" dirty="0" err="1" smtClean="0">
                <a:latin typeface="Gill Sans MT" charset="0"/>
              </a:rPr>
              <a:t>dalam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setahun</a:t>
            </a:r>
            <a:r>
              <a:rPr lang="en-US" dirty="0">
                <a:latin typeface="Gill Sans MT" charset="0"/>
              </a:rPr>
              <a:t>.</a:t>
            </a:r>
          </a:p>
          <a:p>
            <a:pPr marL="814388" lvl="1" indent="-457200">
              <a:buClr>
                <a:srgbClr val="FF0000"/>
              </a:buClr>
              <a:buFont typeface="Wingdings" charset="0"/>
              <a:buChar char="§"/>
            </a:pPr>
            <a:r>
              <a:rPr lang="en-US" dirty="0" smtClean="0">
                <a:latin typeface="Gill Sans MT" charset="0"/>
              </a:rPr>
              <a:t>Lama </a:t>
            </a:r>
            <a:r>
              <a:rPr lang="en-US" dirty="0" err="1">
                <a:latin typeface="Gill Sans MT" charset="0"/>
              </a:rPr>
              <a:t>sekitar</a:t>
            </a:r>
            <a:r>
              <a:rPr lang="en-US" dirty="0">
                <a:latin typeface="Gill Sans MT" charset="0"/>
              </a:rPr>
              <a:t>  </a:t>
            </a:r>
            <a:r>
              <a:rPr lang="en-US" dirty="0" smtClean="0">
                <a:latin typeface="Gill Sans MT" charset="0"/>
              </a:rPr>
              <a:t>1 jam (</a:t>
            </a:r>
            <a:r>
              <a:rPr lang="en-US" dirty="0" err="1" smtClean="0">
                <a:latin typeface="Gill Sans MT" charset="0"/>
              </a:rPr>
              <a:t>sekitar</a:t>
            </a:r>
            <a:r>
              <a:rPr lang="en-US" dirty="0" smtClean="0">
                <a:latin typeface="Gill Sans MT" charset="0"/>
              </a:rPr>
              <a:t> 1 </a:t>
            </a:r>
            <a:r>
              <a:rPr lang="en-US" dirty="0" err="1" smtClean="0">
                <a:latin typeface="Gill Sans MT" charset="0"/>
              </a:rPr>
              <a:t>menit</a:t>
            </a:r>
            <a:r>
              <a:rPr lang="en-US" dirty="0" smtClean="0">
                <a:latin typeface="Gill Sans MT" charset="0"/>
              </a:rPr>
              <a:t> per </a:t>
            </a:r>
            <a:r>
              <a:rPr lang="en-US" dirty="0" err="1" smtClean="0">
                <a:latin typeface="Gill Sans MT" charset="0"/>
              </a:rPr>
              <a:t>soal</a:t>
            </a:r>
            <a:r>
              <a:rPr lang="en-US" dirty="0" smtClean="0">
                <a:latin typeface="Gill Sans MT" charset="0"/>
              </a:rPr>
              <a:t>)</a:t>
            </a:r>
            <a:endParaRPr lang="en-US" dirty="0">
              <a:latin typeface="Gill Sans MT" charset="0"/>
            </a:endParaRPr>
          </a:p>
          <a:p>
            <a:pPr marL="814388" lvl="1" indent="-457200">
              <a:buClr>
                <a:srgbClr val="FF0000"/>
              </a:buClr>
              <a:buFont typeface="Wingdings" charset="0"/>
              <a:buChar char="§"/>
            </a:pPr>
            <a:r>
              <a:rPr lang="en-US" dirty="0" smtClean="0">
                <a:latin typeface="Gill Sans MT" charset="0"/>
              </a:rPr>
              <a:t>Tim </a:t>
            </a:r>
            <a:r>
              <a:rPr lang="en-US" dirty="0" err="1">
                <a:latin typeface="Gill Sans MT" charset="0"/>
              </a:rPr>
              <a:t>Pelaksanaan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dilakukan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oleh</a:t>
            </a:r>
            <a:r>
              <a:rPr lang="en-US" dirty="0">
                <a:latin typeface="Gill Sans MT" charset="0"/>
              </a:rPr>
              <a:t> Tim </a:t>
            </a:r>
            <a:r>
              <a:rPr lang="en-US" dirty="0" err="1">
                <a:latin typeface="Gill Sans MT" charset="0"/>
              </a:rPr>
              <a:t>Penilai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Pusat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dan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bisa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dibantu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oleh</a:t>
            </a:r>
            <a:r>
              <a:rPr lang="en-US" dirty="0">
                <a:latin typeface="Gill Sans MT" charset="0"/>
              </a:rPr>
              <a:t> PT </a:t>
            </a:r>
            <a:r>
              <a:rPr lang="en-US" dirty="0" err="1" smtClean="0">
                <a:latin typeface="Gill Sans MT" charset="0"/>
              </a:rPr>
              <a:t>terdekat</a:t>
            </a: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395"/>
            <a:ext cx="9144000" cy="799306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Materi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Uji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Kopetensi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597044"/>
              </p:ext>
            </p:extLst>
          </p:nvPr>
        </p:nvGraphicFramePr>
        <p:xfrm>
          <a:off x="457200" y="116927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585037" y="2290725"/>
            <a:ext cx="762828" cy="68041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%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5036" y="5238034"/>
            <a:ext cx="3083903" cy="1361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63538"/>
            <a:r>
              <a:rPr lang="en-US" sz="2400" dirty="0" err="1" smtClean="0">
                <a:solidFill>
                  <a:srgbClr val="000000"/>
                </a:solidFill>
              </a:rPr>
              <a:t>Dapat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dilakukan</a:t>
            </a:r>
            <a:r>
              <a:rPr lang="en-US" sz="2400" dirty="0" smtClean="0">
                <a:solidFill>
                  <a:srgbClr val="000000"/>
                </a:solidFill>
              </a:rPr>
              <a:t> :</a:t>
            </a:r>
          </a:p>
          <a:p>
            <a:pPr marL="715963" indent="-285750" defTabSz="177800">
              <a:buFont typeface="Arial"/>
              <a:buChar char="•"/>
              <a:tabLst>
                <a:tab pos="635000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Tatap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Muka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715963" indent="-285750" defTabSz="177800">
              <a:buFont typeface="Arial"/>
              <a:buChar char="•"/>
              <a:tabLst>
                <a:tab pos="6350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On-line</a:t>
            </a:r>
          </a:p>
        </p:txBody>
      </p:sp>
    </p:spTree>
    <p:extLst>
      <p:ext uri="{BB962C8B-B14F-4D97-AF65-F5344CB8AC3E}">
        <p14:creationId xmlns:p14="http://schemas.microsoft.com/office/powerpoint/2010/main" val="14241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4784"/>
            <a:ext cx="7620000" cy="480171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476672"/>
            <a:ext cx="91440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JABATAN FUNGSIONAL TENDIK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55576" y="5157192"/>
            <a:ext cx="7632848" cy="1440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395"/>
            <a:ext cx="9144000" cy="799306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rgbClr val="000000"/>
                </a:solidFill>
                <a:effectLst/>
                <a:ea typeface="+mj-ea"/>
              </a:rPr>
              <a:t>Bentuk</a:t>
            </a:r>
            <a:r>
              <a:rPr lang="en-US" b="1" dirty="0" smtClean="0">
                <a:solidFill>
                  <a:srgbClr val="000000"/>
                </a:solidFill>
                <a:effectLst/>
                <a:ea typeface="+mj-e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U</a:t>
            </a:r>
            <a:r>
              <a:rPr lang="en-US" b="1" dirty="0" err="1" smtClean="0">
                <a:solidFill>
                  <a:srgbClr val="000000"/>
                </a:solidFill>
                <a:effectLst/>
                <a:ea typeface="+mj-ea"/>
              </a:rPr>
              <a:t>ji</a:t>
            </a:r>
            <a:r>
              <a:rPr lang="en-US" b="1" dirty="0" smtClean="0">
                <a:solidFill>
                  <a:srgbClr val="000000"/>
                </a:solidFill>
                <a:effectLst/>
                <a:ea typeface="+mj-e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</a:t>
            </a:r>
            <a:r>
              <a:rPr lang="en-US" b="1" dirty="0" err="1" smtClean="0">
                <a:solidFill>
                  <a:srgbClr val="000000"/>
                </a:solidFill>
                <a:effectLst/>
                <a:ea typeface="+mj-ea"/>
              </a:rPr>
              <a:t>es</a:t>
            </a:r>
            <a:r>
              <a:rPr lang="en-US" b="1" dirty="0" smtClean="0">
                <a:solidFill>
                  <a:srgbClr val="000000"/>
                </a:solidFill>
                <a:effectLst/>
                <a:ea typeface="+mj-e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</a:t>
            </a:r>
            <a:r>
              <a:rPr lang="en-US" b="1" dirty="0" err="1" smtClean="0">
                <a:solidFill>
                  <a:srgbClr val="000000"/>
                </a:solidFill>
                <a:effectLst/>
                <a:ea typeface="+mj-ea"/>
              </a:rPr>
              <a:t>ertulis</a:t>
            </a:r>
            <a:endParaRPr lang="en-US" dirty="0">
              <a:solidFill>
                <a:srgbClr val="000000"/>
              </a:solidFill>
              <a:ea typeface="+mj-ea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304954"/>
              </p:ext>
            </p:extLst>
          </p:nvPr>
        </p:nvGraphicFramePr>
        <p:xfrm>
          <a:off x="381000" y="1524000"/>
          <a:ext cx="8534400" cy="3214691"/>
        </p:xfrm>
        <a:graphic>
          <a:graphicData uri="http://schemas.openxmlformats.org/drawingml/2006/table">
            <a:tbl>
              <a:tblPr/>
              <a:tblGrid>
                <a:gridCol w="1416050"/>
                <a:gridCol w="2251075"/>
                <a:gridCol w="4867275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Kode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macam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soal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Jenis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PLP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Dipakai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untuk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uji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kompetensi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kenaikan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jabatan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dari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…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Terampil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Pengangkatan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pertama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B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Terampil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Pelaksana   ke jabatan Pelaksana Lanjutan 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Terampil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Pelaksana Lanjutan  ke jabatan Penyelia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D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Terampil ke Ahli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Perpindahan dari  Terampil  ke Ahli  Pertama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E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Ahli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Ahli Pertama  ke jabatan  Muda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Ahli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Ahli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Muda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jabatan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Madya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5013176"/>
            <a:ext cx="8458200" cy="1200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8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000000"/>
                </a:solidFill>
              </a:rPr>
              <a:t>Pembedanya</a:t>
            </a:r>
            <a:r>
              <a:rPr lang="en-US" sz="2400" dirty="0">
                <a:solidFill>
                  <a:srgbClr val="000000"/>
                </a:solidFill>
              </a:rPr>
              <a:t> :  di </a:t>
            </a:r>
            <a:r>
              <a:rPr lang="en-US" sz="2400" dirty="0" err="1">
                <a:solidFill>
                  <a:srgbClr val="000000"/>
                </a:solidFill>
              </a:rPr>
              <a:t>antara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setiap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macam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dibedakan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berdasar</a:t>
            </a:r>
            <a:r>
              <a:rPr lang="en-US" sz="2400" dirty="0" smtClean="0">
                <a:solidFill>
                  <a:srgbClr val="000000"/>
                </a:solidFill>
              </a:rPr>
              <a:t> Isi </a:t>
            </a:r>
            <a:r>
              <a:rPr lang="en-US" sz="2400" dirty="0" err="1">
                <a:solidFill>
                  <a:srgbClr val="000000"/>
                </a:solidFill>
              </a:rPr>
              <a:t>Materi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sesuai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dengan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jenjang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jabatan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barunya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Tingkat </a:t>
            </a:r>
            <a:r>
              <a:rPr lang="en-US" sz="2400" dirty="0" err="1">
                <a:solidFill>
                  <a:srgbClr val="000000"/>
                </a:solidFill>
              </a:rPr>
              <a:t>kemampuan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kognitifnya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99306"/>
          </a:xfrm>
          <a:solidFill>
            <a:srgbClr val="EC2C1C"/>
          </a:solidFill>
        </p:spPr>
        <p:txBody>
          <a:bodyPr/>
          <a:lstStyle/>
          <a:p>
            <a:pPr algn="ctr">
              <a:defRPr/>
            </a:pPr>
            <a:r>
              <a:rPr lang="en-ID" dirty="0" smtClean="0">
                <a:solidFill>
                  <a:srgbClr val="000000"/>
                </a:solidFill>
                <a:ea typeface="+mj-ea"/>
              </a:rPr>
              <a:t>Materi Uji Test Tertulis</a:t>
            </a:r>
            <a:endParaRPr lang="en-US" dirty="0">
              <a:solidFill>
                <a:srgbClr val="000000"/>
              </a:solidFill>
              <a:ea typeface="+mj-ea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130494"/>
              </p:ext>
            </p:extLst>
          </p:nvPr>
        </p:nvGraphicFramePr>
        <p:xfrm>
          <a:off x="929706" y="1860622"/>
          <a:ext cx="7278918" cy="4052889"/>
        </p:xfrm>
        <a:graphic>
          <a:graphicData uri="http://schemas.openxmlformats.org/drawingml/2006/table">
            <a:tbl>
              <a:tblPr/>
              <a:tblGrid>
                <a:gridCol w="850545"/>
                <a:gridCol w="4709030"/>
                <a:gridCol w="1719343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No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Isi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Materi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Jumlah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164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PermenpanRB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Nomor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03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tahun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 2010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berikut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id-ID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Juklak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02/V/PB/2010,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nomor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13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Tahun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2010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atau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peraturan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penggantinya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.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20 - 30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K3  (Kesehatan dan Keselamatan Kerja)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10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15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IS0 17025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tentang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pengelolaan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lab.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10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15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Jumlah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50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3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40966"/>
          </a:xfrm>
          <a:solidFill>
            <a:srgbClr val="EC2C1C"/>
          </a:solidFill>
        </p:spPr>
        <p:txBody>
          <a:bodyPr/>
          <a:lstStyle/>
          <a:p>
            <a:pPr algn="ctr">
              <a:defRPr/>
            </a:pPr>
            <a:r>
              <a:rPr lang="en-ID" dirty="0" smtClean="0">
                <a:solidFill>
                  <a:srgbClr val="000000"/>
                </a:solidFill>
                <a:ea typeface="+mj-ea"/>
              </a:rPr>
              <a:t>Tingkat </a:t>
            </a:r>
            <a:r>
              <a:rPr lang="en-ID" dirty="0" err="1" smtClean="0">
                <a:solidFill>
                  <a:srgbClr val="000000"/>
                </a:solidFill>
                <a:ea typeface="+mj-ea"/>
              </a:rPr>
              <a:t>Kognitif</a:t>
            </a:r>
            <a:endParaRPr lang="en-US" dirty="0">
              <a:solidFill>
                <a:srgbClr val="000000"/>
              </a:solidFill>
              <a:ea typeface="+mj-ea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202098"/>
              </p:ext>
            </p:extLst>
          </p:nvPr>
        </p:nvGraphicFramePr>
        <p:xfrm>
          <a:off x="657597" y="1828800"/>
          <a:ext cx="8213353" cy="4748214"/>
        </p:xfrm>
        <a:graphic>
          <a:graphicData uri="http://schemas.openxmlformats.org/drawingml/2006/table">
            <a:tbl>
              <a:tblPr/>
              <a:tblGrid>
                <a:gridCol w="1060573"/>
                <a:gridCol w="3279082"/>
                <a:gridCol w="970163"/>
                <a:gridCol w="970163"/>
                <a:gridCol w="970163"/>
                <a:gridCol w="963209"/>
              </a:tblGrid>
              <a:tr h="5667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Kode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macam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soal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Jenis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Kenaikan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Jabatan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Jenjang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Ranah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Kognitif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Total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jumlah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soal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6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C1-C2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C3-C4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C5-C6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Pengangkatan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pertama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terampil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25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25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50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B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Pelaksana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jabatan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Pelaksana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Lanjutan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Mahir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50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Pelaksana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Lanjutan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Mahir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)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jabatan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Penyelia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20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25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50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Perpindahan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dari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Terampil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Ahli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Pertama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20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25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50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Ahli Pertama  ke jabatan  Muda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15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15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10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50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Ahli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Muda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ke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jabatan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Madya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15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15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50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1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ID" dirty="0" err="1" smtClean="0">
                <a:ea typeface="+mj-ea"/>
              </a:rPr>
              <a:t>Keterangan</a:t>
            </a:r>
            <a:r>
              <a:rPr lang="en-ID" dirty="0" smtClean="0">
                <a:ea typeface="+mj-ea"/>
              </a:rPr>
              <a:t>: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Char char=""/>
              <a:defRPr/>
            </a:pPr>
            <a:r>
              <a:rPr lang="en-US" sz="2000" dirty="0">
                <a:ea typeface="+mn-ea"/>
              </a:rPr>
              <a:t>C1:  </a:t>
            </a:r>
            <a:r>
              <a:rPr lang="en-US" sz="2000" dirty="0" err="1">
                <a:ea typeface="+mn-ea"/>
              </a:rPr>
              <a:t>Pengetahuan</a:t>
            </a:r>
            <a:r>
              <a:rPr lang="en-US" sz="2000" dirty="0">
                <a:ea typeface="+mn-ea"/>
              </a:rPr>
              <a:t>/</a:t>
            </a:r>
            <a:r>
              <a:rPr lang="en-US" sz="2000" dirty="0" err="1">
                <a:ea typeface="+mn-ea"/>
              </a:rPr>
              <a:t>hafalan</a:t>
            </a:r>
            <a:r>
              <a:rPr lang="en-US" sz="2000" dirty="0">
                <a:ea typeface="+mn-ea"/>
              </a:rPr>
              <a:t>/</a:t>
            </a:r>
            <a:r>
              <a:rPr lang="en-US" sz="2000" dirty="0" err="1">
                <a:ea typeface="+mn-ea"/>
              </a:rPr>
              <a:t>ingatan</a:t>
            </a:r>
            <a:r>
              <a:rPr lang="en-US" sz="2000" dirty="0">
                <a:ea typeface="+mn-ea"/>
              </a:rPr>
              <a:t> (knowledge) </a:t>
            </a:r>
            <a:r>
              <a:rPr lang="en-US" sz="2000" dirty="0" err="1">
                <a:ea typeface="+mn-ea"/>
              </a:rPr>
              <a:t>adalah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kemampuan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mengingat-ingat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kembali</a:t>
            </a:r>
            <a:r>
              <a:rPr lang="en-US" sz="2000" dirty="0">
                <a:ea typeface="+mn-ea"/>
              </a:rPr>
              <a:t> (recall) </a:t>
            </a:r>
            <a:r>
              <a:rPr lang="en-US" sz="2000" dirty="0" err="1">
                <a:ea typeface="+mn-ea"/>
              </a:rPr>
              <a:t>suatu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fakta</a:t>
            </a:r>
            <a:r>
              <a:rPr lang="en-US" sz="2000" dirty="0">
                <a:ea typeface="+mn-ea"/>
              </a:rPr>
              <a:t>, </a:t>
            </a:r>
            <a:r>
              <a:rPr lang="en-US" sz="2000" dirty="0" err="1">
                <a:ea typeface="+mn-ea"/>
              </a:rPr>
              <a:t>konsep</a:t>
            </a:r>
            <a:r>
              <a:rPr lang="en-US" sz="2000" dirty="0">
                <a:ea typeface="+mn-ea"/>
              </a:rPr>
              <a:t>, </a:t>
            </a:r>
            <a:r>
              <a:rPr lang="en-US" sz="2000" dirty="0" err="1">
                <a:ea typeface="+mn-ea"/>
              </a:rPr>
              <a:t>prosedur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atau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prinsip</a:t>
            </a:r>
            <a:r>
              <a:rPr lang="en-US" sz="2000" dirty="0">
                <a:ea typeface="+mn-ea"/>
              </a:rPr>
              <a:t>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000" dirty="0">
                <a:ea typeface="+mn-ea"/>
              </a:rPr>
              <a:t>C2: </a:t>
            </a:r>
            <a:r>
              <a:rPr lang="en-US" sz="2000" dirty="0" err="1">
                <a:ea typeface="+mn-ea"/>
              </a:rPr>
              <a:t>Pemahaman</a:t>
            </a:r>
            <a:r>
              <a:rPr lang="en-US" sz="2000" dirty="0">
                <a:ea typeface="+mn-ea"/>
              </a:rPr>
              <a:t> (comprehension) </a:t>
            </a:r>
            <a:r>
              <a:rPr lang="en-US" sz="2000" dirty="0" err="1">
                <a:ea typeface="+mn-ea"/>
              </a:rPr>
              <a:t>adalah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kemampuan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dalam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memahami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sesuatu</a:t>
            </a:r>
            <a:r>
              <a:rPr lang="en-US" sz="2000" dirty="0">
                <a:ea typeface="+mn-ea"/>
              </a:rPr>
              <a:t>  yang </a:t>
            </a:r>
            <a:r>
              <a:rPr lang="en-US" sz="2000" dirty="0" err="1">
                <a:ea typeface="+mn-ea"/>
              </a:rPr>
              <a:t>diingatnya</a:t>
            </a:r>
            <a:endParaRPr lang="en-US" sz="2000" dirty="0">
              <a:ea typeface="+mn-ea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sz="2000" dirty="0">
                <a:ea typeface="+mn-ea"/>
              </a:rPr>
              <a:t>C3: </a:t>
            </a:r>
            <a:r>
              <a:rPr lang="en-US" sz="2000" dirty="0" err="1">
                <a:ea typeface="+mn-ea"/>
              </a:rPr>
              <a:t>Penerapan</a:t>
            </a:r>
            <a:r>
              <a:rPr lang="en-US" sz="2000" dirty="0">
                <a:ea typeface="+mn-ea"/>
              </a:rPr>
              <a:t> (application)  </a:t>
            </a:r>
            <a:r>
              <a:rPr lang="en-US" sz="2000" dirty="0" err="1">
                <a:ea typeface="+mn-ea"/>
              </a:rPr>
              <a:t>kemampuan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menggunakan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fakta</a:t>
            </a:r>
            <a:r>
              <a:rPr lang="en-US" sz="2000" dirty="0">
                <a:ea typeface="+mn-ea"/>
              </a:rPr>
              <a:t>, </a:t>
            </a:r>
            <a:r>
              <a:rPr lang="en-US" sz="2000" dirty="0" err="1">
                <a:ea typeface="+mn-ea"/>
              </a:rPr>
              <a:t>konsep</a:t>
            </a:r>
            <a:r>
              <a:rPr lang="en-US" sz="2000" dirty="0">
                <a:ea typeface="+mn-ea"/>
              </a:rPr>
              <a:t>, </a:t>
            </a:r>
            <a:r>
              <a:rPr lang="en-US" sz="2000" dirty="0" err="1">
                <a:ea typeface="+mn-ea"/>
              </a:rPr>
              <a:t>prosedur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atau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prinsip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dalam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situasi</a:t>
            </a:r>
            <a:r>
              <a:rPr lang="en-US" sz="2000" dirty="0">
                <a:ea typeface="+mn-ea"/>
              </a:rPr>
              <a:t> yang </a:t>
            </a:r>
            <a:r>
              <a:rPr lang="en-US" sz="2000" dirty="0" err="1">
                <a:ea typeface="+mn-ea"/>
              </a:rPr>
              <a:t>baru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dan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kongkret</a:t>
            </a:r>
            <a:r>
              <a:rPr lang="en-US" sz="2000" dirty="0">
                <a:ea typeface="+mn-ea"/>
              </a:rPr>
              <a:t>.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000" dirty="0">
                <a:ea typeface="+mn-ea"/>
              </a:rPr>
              <a:t>C4: </a:t>
            </a:r>
            <a:r>
              <a:rPr lang="en-US" sz="2000" dirty="0" err="1">
                <a:ea typeface="+mn-ea"/>
              </a:rPr>
              <a:t>Analisis</a:t>
            </a:r>
            <a:r>
              <a:rPr lang="en-US" sz="2000" dirty="0">
                <a:ea typeface="+mn-ea"/>
              </a:rPr>
              <a:t> (analysis)</a:t>
            </a:r>
            <a:r>
              <a:rPr lang="en-US" sz="2000" dirty="0" err="1">
                <a:ea typeface="+mn-ea"/>
              </a:rPr>
              <a:t>kemampuan</a:t>
            </a:r>
            <a:r>
              <a:rPr lang="en-US" sz="2000" dirty="0">
                <a:ea typeface="+mn-ea"/>
              </a:rPr>
              <a:t>  </a:t>
            </a:r>
            <a:r>
              <a:rPr lang="en-US" sz="2000" dirty="0" err="1">
                <a:ea typeface="+mn-ea"/>
              </a:rPr>
              <a:t>untuk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menguraikan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suatu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keadaan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dan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mampu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memahami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hubungannya</a:t>
            </a:r>
            <a:r>
              <a:rPr lang="en-US" sz="2000" dirty="0">
                <a:ea typeface="+mn-ea"/>
              </a:rPr>
              <a:t>.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000" dirty="0">
                <a:ea typeface="+mn-ea"/>
              </a:rPr>
              <a:t>C5. </a:t>
            </a:r>
            <a:r>
              <a:rPr lang="en-US" sz="2000" dirty="0" err="1">
                <a:ea typeface="+mn-ea"/>
              </a:rPr>
              <a:t>Sintesis</a:t>
            </a:r>
            <a:r>
              <a:rPr lang="en-US" sz="2000" dirty="0">
                <a:ea typeface="+mn-ea"/>
              </a:rPr>
              <a:t> (</a:t>
            </a:r>
            <a:r>
              <a:rPr lang="en-US" sz="2000" dirty="0" err="1">
                <a:ea typeface="+mn-ea"/>
              </a:rPr>
              <a:t>syntesiss</a:t>
            </a:r>
            <a:r>
              <a:rPr lang="en-US" sz="2000" dirty="0">
                <a:ea typeface="+mn-ea"/>
              </a:rPr>
              <a:t>) </a:t>
            </a:r>
            <a:r>
              <a:rPr lang="en-US" sz="2000" dirty="0" err="1">
                <a:ea typeface="+mn-ea"/>
              </a:rPr>
              <a:t>kemampuan</a:t>
            </a:r>
            <a:r>
              <a:rPr lang="en-US" sz="2000" dirty="0">
                <a:ea typeface="+mn-ea"/>
              </a:rPr>
              <a:t>  </a:t>
            </a:r>
            <a:r>
              <a:rPr lang="en-US" sz="2000" dirty="0" err="1">
                <a:ea typeface="+mn-ea"/>
              </a:rPr>
              <a:t>memadukan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bagian-bagian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menjadi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suatu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pola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baru</a:t>
            </a:r>
            <a:r>
              <a:rPr lang="en-US" sz="2000" dirty="0">
                <a:ea typeface="+mn-ea"/>
              </a:rPr>
              <a:t>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000" dirty="0">
                <a:ea typeface="+mn-ea"/>
              </a:rPr>
              <a:t>C6:  </a:t>
            </a:r>
            <a:r>
              <a:rPr lang="en-US" sz="2000" dirty="0" err="1">
                <a:ea typeface="+mn-ea"/>
              </a:rPr>
              <a:t>Penilaian</a:t>
            </a:r>
            <a:r>
              <a:rPr lang="en-US" sz="2000" dirty="0">
                <a:ea typeface="+mn-ea"/>
              </a:rPr>
              <a:t>/</a:t>
            </a:r>
            <a:r>
              <a:rPr lang="en-US" sz="2000" dirty="0" err="1">
                <a:ea typeface="+mn-ea"/>
              </a:rPr>
              <a:t>penghargaan</a:t>
            </a:r>
            <a:r>
              <a:rPr lang="en-US" sz="2000" dirty="0">
                <a:ea typeface="+mn-ea"/>
              </a:rPr>
              <a:t>/</a:t>
            </a:r>
            <a:r>
              <a:rPr lang="en-US" sz="2000" dirty="0" err="1">
                <a:ea typeface="+mn-ea"/>
              </a:rPr>
              <a:t>evaluasi</a:t>
            </a:r>
            <a:r>
              <a:rPr lang="en-US" sz="2000" dirty="0">
                <a:ea typeface="+mn-ea"/>
              </a:rPr>
              <a:t> (evaluation) </a:t>
            </a:r>
            <a:r>
              <a:rPr lang="en-US" sz="2000" dirty="0" err="1">
                <a:ea typeface="+mn-ea"/>
              </a:rPr>
              <a:t>adalah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kemampuan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untuk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memilih</a:t>
            </a:r>
            <a:r>
              <a:rPr lang="en-US" sz="2000" dirty="0">
                <a:ea typeface="+mn-ea"/>
              </a:rPr>
              <a:t> yang </a:t>
            </a:r>
            <a:r>
              <a:rPr lang="en-US" sz="2000" dirty="0" err="1">
                <a:ea typeface="+mn-ea"/>
              </a:rPr>
              <a:t>terbaik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sesuai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dengan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kriteria</a:t>
            </a:r>
            <a:r>
              <a:rPr lang="en-US" sz="2000" dirty="0">
                <a:ea typeface="+mn-ea"/>
              </a:rPr>
              <a:t> yang </a:t>
            </a:r>
            <a:r>
              <a:rPr lang="en-US" sz="2000" dirty="0" err="1">
                <a:ea typeface="+mn-ea"/>
              </a:rPr>
              <a:t>ada</a:t>
            </a:r>
            <a:r>
              <a:rPr lang="en-US" sz="2000" dirty="0">
                <a:ea typeface="+mn-ea"/>
              </a:rPr>
              <a:t>.</a:t>
            </a:r>
          </a:p>
          <a:p>
            <a:pPr>
              <a:buFont typeface="Wingdings 2" pitchFamily="18" charset="2"/>
              <a:buChar char=""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61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9934"/>
            <a:ext cx="9144000" cy="1143000"/>
          </a:xfrm>
          <a:solidFill>
            <a:schemeClr val="accent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b="1" dirty="0" err="1" smtClean="0">
                <a:effectLst/>
                <a:ea typeface="+mj-ea"/>
              </a:rPr>
              <a:t>Uji</a:t>
            </a:r>
            <a:r>
              <a:rPr lang="en-US" b="1" dirty="0" smtClean="0">
                <a:effectLst/>
                <a:ea typeface="+mj-ea"/>
              </a:rPr>
              <a:t> </a:t>
            </a:r>
            <a:r>
              <a:rPr lang="en-US" b="1" dirty="0" err="1" smtClean="0"/>
              <a:t>P</a:t>
            </a:r>
            <a:r>
              <a:rPr lang="en-US" b="1" dirty="0" err="1" smtClean="0">
                <a:effectLst/>
                <a:ea typeface="+mj-ea"/>
              </a:rPr>
              <a:t>ortofolio</a:t>
            </a:r>
            <a:endParaRPr lang="en-US" dirty="0">
              <a:ea typeface="+mj-ea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435100" y="2368047"/>
            <a:ext cx="6864228" cy="2878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1">
              <a:buClr>
                <a:srgbClr val="C00000"/>
              </a:buClr>
              <a:buFont typeface="Wingdings" charset="0"/>
              <a:buChar char="§"/>
            </a:pPr>
            <a:r>
              <a:rPr lang="en-US" dirty="0" err="1">
                <a:latin typeface="Gill Sans MT" charset="0"/>
              </a:rPr>
              <a:t>Deskripsi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diri</a:t>
            </a:r>
            <a:endParaRPr lang="en-US" dirty="0">
              <a:latin typeface="Gill Sans MT" charset="0"/>
            </a:endParaRPr>
          </a:p>
          <a:p>
            <a:pPr lvl="1">
              <a:buClr>
                <a:srgbClr val="C00000"/>
              </a:buClr>
              <a:buFont typeface="Wingdings" charset="0"/>
              <a:buChar char="§"/>
            </a:pPr>
            <a:r>
              <a:rPr lang="en-US" dirty="0" err="1">
                <a:latin typeface="Gill Sans MT" charset="0"/>
              </a:rPr>
              <a:t>Pelaksanaan</a:t>
            </a:r>
            <a:r>
              <a:rPr lang="en-US" dirty="0">
                <a:latin typeface="Gill Sans MT" charset="0"/>
              </a:rPr>
              <a:t> TUPOKSI</a:t>
            </a:r>
          </a:p>
          <a:p>
            <a:pPr lvl="1">
              <a:buClr>
                <a:srgbClr val="C00000"/>
              </a:buClr>
              <a:buFont typeface="Wingdings" charset="0"/>
              <a:buChar char="§"/>
            </a:pPr>
            <a:r>
              <a:rPr lang="en-US" dirty="0" err="1">
                <a:latin typeface="Gill Sans MT" charset="0"/>
              </a:rPr>
              <a:t>Analisis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Jabatan</a:t>
            </a:r>
            <a:endParaRPr lang="en-US" dirty="0">
              <a:latin typeface="Gill Sans MT" charset="0"/>
            </a:endParaRPr>
          </a:p>
          <a:p>
            <a:pPr lvl="1">
              <a:spcAft>
                <a:spcPts val="1800"/>
              </a:spcAft>
              <a:buClr>
                <a:srgbClr val="C00000"/>
              </a:buClr>
              <a:buFont typeface="Wingdings" charset="0"/>
              <a:buChar char="§"/>
            </a:pPr>
            <a:r>
              <a:rPr lang="en-US" dirty="0" err="1">
                <a:latin typeface="Gill Sans MT" charset="0"/>
              </a:rPr>
              <a:t>Bukti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pendukung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koptensi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teknis</a:t>
            </a:r>
            <a:endParaRPr lang="en-US" dirty="0">
              <a:latin typeface="Gill Sans MT" charset="0"/>
            </a:endParaRPr>
          </a:p>
          <a:p>
            <a:pPr marL="0" indent="0">
              <a:buNone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9306"/>
          </a:xfrm>
          <a:solidFill>
            <a:srgbClr val="21B8B3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Portofolio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en-US" sz="2400" b="1" dirty="0" err="1" smtClean="0"/>
              <a:t>Etos</a:t>
            </a:r>
            <a:r>
              <a:rPr lang="en-US" sz="2400" b="1" dirty="0" smtClean="0"/>
              <a:t> </a:t>
            </a:r>
            <a:r>
              <a:rPr lang="en-US" sz="2400" b="1" dirty="0" err="1"/>
              <a:t>kerja</a:t>
            </a:r>
            <a:r>
              <a:rPr lang="en-US" sz="2400" dirty="0"/>
              <a:t> (</a:t>
            </a:r>
            <a:r>
              <a:rPr lang="en-US" sz="2400" i="1" dirty="0" err="1"/>
              <a:t>berisi</a:t>
            </a:r>
            <a:r>
              <a:rPr lang="en-US" sz="2400" i="1" dirty="0"/>
              <a:t> </a:t>
            </a:r>
            <a:r>
              <a:rPr lang="en-US" sz="2400" i="1" dirty="0" err="1"/>
              <a:t>uraian</a:t>
            </a:r>
            <a:r>
              <a:rPr lang="en-US" sz="2400" i="1" dirty="0"/>
              <a:t> </a:t>
            </a:r>
            <a:r>
              <a:rPr lang="en-US" sz="2400" i="1" dirty="0" err="1"/>
              <a:t>tujuan</a:t>
            </a:r>
            <a:r>
              <a:rPr lang="en-US" sz="2400" i="1" dirty="0"/>
              <a:t>, </a:t>
            </a:r>
            <a:r>
              <a:rPr lang="en-US" sz="2400" i="1" dirty="0" err="1"/>
              <a:t>prinsip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bekerja</a:t>
            </a:r>
            <a:r>
              <a:rPr lang="en-US" sz="2400" i="1" dirty="0"/>
              <a:t>, </a:t>
            </a:r>
            <a:r>
              <a:rPr lang="en-US" sz="2400" i="1" dirty="0" err="1"/>
              <a:t>tanggung</a:t>
            </a:r>
            <a:r>
              <a:rPr lang="en-US" sz="2400" i="1" dirty="0"/>
              <a:t> </a:t>
            </a:r>
            <a:r>
              <a:rPr lang="en-US" sz="2400" i="1" dirty="0" err="1"/>
              <a:t>jawab</a:t>
            </a:r>
            <a:r>
              <a:rPr lang="en-US" sz="2400" i="1" dirty="0"/>
              <a:t> </a:t>
            </a:r>
            <a:r>
              <a:rPr lang="en-US" sz="2400" i="1" dirty="0" err="1"/>
              <a:t>terhadap</a:t>
            </a:r>
            <a:r>
              <a:rPr lang="en-US" sz="2400" i="1" dirty="0"/>
              <a:t> </a:t>
            </a:r>
            <a:r>
              <a:rPr lang="en-US" sz="2400" i="1" dirty="0" err="1"/>
              <a:t>pekerjaan</a:t>
            </a:r>
            <a:r>
              <a:rPr lang="en-US" sz="2400" dirty="0"/>
              <a:t>)</a:t>
            </a:r>
          </a:p>
          <a:p>
            <a:pPr lvl="0"/>
            <a:r>
              <a:rPr lang="en-US" sz="2400" b="1" dirty="0" err="1"/>
              <a:t>Kepemimpinan</a:t>
            </a:r>
            <a:r>
              <a:rPr lang="en-US" sz="2400" dirty="0"/>
              <a:t> (</a:t>
            </a:r>
            <a:r>
              <a:rPr lang="en-US" sz="2400" i="1" dirty="0" err="1"/>
              <a:t>berisi</a:t>
            </a:r>
            <a:r>
              <a:rPr lang="en-US" sz="2400" i="1" dirty="0"/>
              <a:t> </a:t>
            </a:r>
            <a:r>
              <a:rPr lang="en-US" sz="2400" i="1" dirty="0" err="1"/>
              <a:t>uraian</a:t>
            </a:r>
            <a:r>
              <a:rPr lang="en-US" sz="2400" i="1" dirty="0"/>
              <a:t> </a:t>
            </a:r>
            <a:r>
              <a:rPr lang="en-US" sz="2400" i="1" dirty="0" err="1"/>
              <a:t>mengenai</a:t>
            </a:r>
            <a:r>
              <a:rPr lang="en-US" sz="2400" i="1" dirty="0"/>
              <a:t> </a:t>
            </a:r>
            <a:r>
              <a:rPr lang="en-US" sz="2400" i="1" dirty="0" err="1"/>
              <a:t>situasi</a:t>
            </a:r>
            <a:r>
              <a:rPr lang="en-US" sz="2400" i="1" dirty="0"/>
              <a:t> </a:t>
            </a:r>
            <a:r>
              <a:rPr lang="en-US" sz="2400" i="1" dirty="0" err="1"/>
              <a:t>tempat</a:t>
            </a:r>
            <a:r>
              <a:rPr lang="en-US" sz="2400" i="1" dirty="0"/>
              <a:t> </a:t>
            </a:r>
            <a:r>
              <a:rPr lang="en-US" sz="2400" i="1" dirty="0" err="1"/>
              <a:t>kerja</a:t>
            </a:r>
            <a:r>
              <a:rPr lang="en-US" sz="2400" i="1" dirty="0"/>
              <a:t>, </a:t>
            </a:r>
            <a:r>
              <a:rPr lang="en-US" sz="2400" i="1" dirty="0" err="1"/>
              <a:t>masalah</a:t>
            </a:r>
            <a:r>
              <a:rPr lang="en-US" sz="2400" i="1" dirty="0"/>
              <a:t> yang </a:t>
            </a:r>
            <a:r>
              <a:rPr lang="en-US" sz="2400" i="1" dirty="0" err="1"/>
              <a:t>terjadi</a:t>
            </a:r>
            <a:r>
              <a:rPr lang="en-US" sz="2400" i="1" dirty="0"/>
              <a:t> di </a:t>
            </a:r>
            <a:r>
              <a:rPr lang="en-US" sz="2400" i="1" dirty="0" err="1"/>
              <a:t>tempat</a:t>
            </a:r>
            <a:r>
              <a:rPr lang="en-US" sz="2400" i="1" dirty="0"/>
              <a:t> </a:t>
            </a:r>
            <a:r>
              <a:rPr lang="en-US" sz="2400" i="1" dirty="0" err="1"/>
              <a:t>kerja</a:t>
            </a:r>
            <a:r>
              <a:rPr lang="en-US" sz="2400" i="1" dirty="0"/>
              <a:t>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bagaimana</a:t>
            </a:r>
            <a:r>
              <a:rPr lang="en-US" sz="2400" i="1" dirty="0"/>
              <a:t> </a:t>
            </a:r>
            <a:r>
              <a:rPr lang="en-US" sz="2400" i="1" dirty="0" err="1"/>
              <a:t>cara</a:t>
            </a:r>
            <a:r>
              <a:rPr lang="en-US" sz="2400" i="1" dirty="0"/>
              <a:t> </a:t>
            </a:r>
            <a:r>
              <a:rPr lang="en-US" sz="2400" i="1" dirty="0" err="1"/>
              <a:t>mengatasi</a:t>
            </a:r>
            <a:r>
              <a:rPr lang="en-US" sz="2400" i="1" dirty="0"/>
              <a:t> </a:t>
            </a:r>
            <a:r>
              <a:rPr lang="en-US" sz="2400" i="1" dirty="0" err="1"/>
              <a:t>masalah</a:t>
            </a:r>
            <a:r>
              <a:rPr lang="en-US" sz="2400" i="1" dirty="0"/>
              <a:t>, </a:t>
            </a:r>
            <a:r>
              <a:rPr lang="en-US" sz="2400" i="1" dirty="0" err="1"/>
              <a:t>bagaimana</a:t>
            </a:r>
            <a:r>
              <a:rPr lang="en-US" sz="2400" i="1" dirty="0"/>
              <a:t> </a:t>
            </a:r>
            <a:r>
              <a:rPr lang="en-US" sz="2400" i="1" dirty="0" err="1"/>
              <a:t>mengelola</a:t>
            </a:r>
            <a:r>
              <a:rPr lang="en-US" sz="2400" i="1" dirty="0"/>
              <a:t> </a:t>
            </a:r>
            <a:r>
              <a:rPr lang="en-US" sz="2400" i="1" dirty="0" err="1"/>
              <a:t>perkerjaan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efektif</a:t>
            </a:r>
            <a:r>
              <a:rPr lang="en-US" sz="2400" i="1" dirty="0"/>
              <a:t>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efisien</a:t>
            </a:r>
            <a:r>
              <a:rPr lang="en-US" sz="2400" dirty="0"/>
              <a:t>)</a:t>
            </a:r>
          </a:p>
          <a:p>
            <a:pPr lvl="0"/>
            <a:r>
              <a:rPr lang="en-US" sz="2400" b="1" dirty="0" err="1"/>
              <a:t>Aktivitas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dirty="0"/>
              <a:t> (</a:t>
            </a:r>
            <a:r>
              <a:rPr lang="en-US" sz="2400" i="1" dirty="0" err="1"/>
              <a:t>uraian</a:t>
            </a:r>
            <a:r>
              <a:rPr lang="en-US" sz="2400" i="1" dirty="0"/>
              <a:t> </a:t>
            </a:r>
            <a:r>
              <a:rPr lang="en-US" sz="2400" i="1" dirty="0" err="1"/>
              <a:t>mengenai</a:t>
            </a:r>
            <a:r>
              <a:rPr lang="en-US" sz="2400" i="1" dirty="0"/>
              <a:t> </a:t>
            </a:r>
            <a:r>
              <a:rPr lang="en-US" sz="2400" i="1" dirty="0" err="1"/>
              <a:t>bagaimana</a:t>
            </a:r>
            <a:r>
              <a:rPr lang="en-US" sz="2400" i="1" dirty="0"/>
              <a:t> </a:t>
            </a:r>
            <a:r>
              <a:rPr lang="en-US" sz="2400" i="1" dirty="0" err="1"/>
              <a:t>hubungan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rekan</a:t>
            </a:r>
            <a:r>
              <a:rPr lang="en-US" sz="2400" i="1" dirty="0"/>
              <a:t> </a:t>
            </a:r>
            <a:r>
              <a:rPr lang="en-US" sz="2400" i="1" dirty="0" err="1"/>
              <a:t>kerja</a:t>
            </a:r>
            <a:r>
              <a:rPr lang="en-US" sz="2400" i="1" dirty="0"/>
              <a:t>, </a:t>
            </a:r>
            <a:r>
              <a:rPr lang="en-US" sz="2400" i="1" dirty="0" err="1"/>
              <a:t>atasan</a:t>
            </a:r>
            <a:r>
              <a:rPr lang="en-US" sz="2400" i="1" dirty="0"/>
              <a:t> 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aktivitas</a:t>
            </a:r>
            <a:r>
              <a:rPr lang="en-US" sz="2400" i="1" dirty="0"/>
              <a:t> di </a:t>
            </a:r>
            <a:r>
              <a:rPr lang="en-US" sz="2400" i="1" dirty="0" err="1"/>
              <a:t>luar</a:t>
            </a:r>
            <a:r>
              <a:rPr lang="en-US" sz="2400" i="1" dirty="0"/>
              <a:t> </a:t>
            </a:r>
            <a:r>
              <a:rPr lang="en-US" sz="2400" i="1" dirty="0" err="1"/>
              <a:t>bidang</a:t>
            </a:r>
            <a:r>
              <a:rPr lang="en-US" sz="2400" i="1" dirty="0"/>
              <a:t> </a:t>
            </a:r>
            <a:r>
              <a:rPr lang="en-US" sz="2400" i="1" dirty="0" err="1"/>
              <a:t>pekerjaan</a:t>
            </a:r>
            <a:r>
              <a:rPr lang="en-US" sz="2400" dirty="0"/>
              <a:t>)</a:t>
            </a:r>
          </a:p>
          <a:p>
            <a:pPr lvl="0"/>
            <a:r>
              <a:rPr lang="en-US" sz="2400" b="1" dirty="0" err="1"/>
              <a:t>Keterbukaan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Kritik</a:t>
            </a:r>
            <a:r>
              <a:rPr lang="en-US" sz="2400" dirty="0"/>
              <a:t> (</a:t>
            </a:r>
            <a:r>
              <a:rPr lang="en-US" sz="2400" i="1" dirty="0" err="1"/>
              <a:t>urai</a:t>
            </a:r>
            <a:r>
              <a:rPr lang="id-ID" sz="2400" i="1" dirty="0"/>
              <a:t>an</a:t>
            </a:r>
            <a:r>
              <a:rPr lang="en-US" sz="2400" i="1" dirty="0"/>
              <a:t> </a:t>
            </a:r>
            <a:r>
              <a:rPr lang="en-US" sz="2400" i="1" dirty="0" err="1"/>
              <a:t>pendapat</a:t>
            </a:r>
            <a:r>
              <a:rPr lang="en-US" sz="2400" i="1" dirty="0"/>
              <a:t> </a:t>
            </a:r>
            <a:r>
              <a:rPr lang="en-US" sz="2400" i="1" dirty="0" err="1"/>
              <a:t>mengenai</a:t>
            </a:r>
            <a:r>
              <a:rPr lang="en-US" sz="2400" i="1" dirty="0"/>
              <a:t> </a:t>
            </a:r>
            <a:r>
              <a:rPr lang="en-US" sz="2400" i="1" dirty="0" err="1"/>
              <a:t>krtitik</a:t>
            </a:r>
            <a:r>
              <a:rPr lang="en-US" sz="2400" i="1" dirty="0"/>
              <a:t>, </a:t>
            </a:r>
            <a:r>
              <a:rPr lang="en-US" sz="2400" i="1" dirty="0" err="1"/>
              <a:t>bagaimana</a:t>
            </a:r>
            <a:r>
              <a:rPr lang="en-US" sz="2400" i="1" dirty="0"/>
              <a:t> </a:t>
            </a:r>
            <a:r>
              <a:rPr lang="en-US" sz="2400" i="1" dirty="0" err="1"/>
              <a:t>menyampaikan</a:t>
            </a:r>
            <a:r>
              <a:rPr lang="en-US" sz="2400" i="1" dirty="0"/>
              <a:t> </a:t>
            </a:r>
            <a:r>
              <a:rPr lang="en-US" sz="2400" i="1" dirty="0" err="1"/>
              <a:t>kritik</a:t>
            </a:r>
            <a:r>
              <a:rPr lang="en-US" sz="2400" i="1" dirty="0"/>
              <a:t> </a:t>
            </a:r>
            <a:r>
              <a:rPr lang="en-US" sz="2400" i="1" dirty="0" err="1"/>
              <a:t>kepada</a:t>
            </a:r>
            <a:r>
              <a:rPr lang="en-US" sz="2400" i="1" dirty="0"/>
              <a:t> </a:t>
            </a:r>
            <a:r>
              <a:rPr lang="en-US" sz="2400" i="1" dirty="0" err="1"/>
              <a:t>atasan</a:t>
            </a:r>
            <a:r>
              <a:rPr lang="en-US" sz="2400" i="1" dirty="0"/>
              <a:t>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rekan</a:t>
            </a:r>
            <a:r>
              <a:rPr lang="en-US" sz="2400" i="1" dirty="0"/>
              <a:t> </a:t>
            </a:r>
            <a:r>
              <a:rPr lang="en-US" sz="2400" i="1" dirty="0" err="1"/>
              <a:t>sejawat</a:t>
            </a:r>
            <a:r>
              <a:rPr lang="en-US" sz="2400" i="1" dirty="0"/>
              <a:t>, </a:t>
            </a:r>
            <a:r>
              <a:rPr lang="en-US" sz="2400" i="1" dirty="0" err="1"/>
              <a:t>kritik</a:t>
            </a:r>
            <a:r>
              <a:rPr lang="en-US" sz="2400" i="1" dirty="0"/>
              <a:t> yang </a:t>
            </a:r>
            <a:r>
              <a:rPr lang="en-US" sz="2400" i="1" dirty="0" err="1"/>
              <a:t>pernah</a:t>
            </a:r>
            <a:r>
              <a:rPr lang="en-US" sz="2400" i="1" dirty="0"/>
              <a:t> </a:t>
            </a:r>
            <a:r>
              <a:rPr lang="en-US" sz="2400" i="1" dirty="0" err="1"/>
              <a:t>diterima</a:t>
            </a:r>
            <a:r>
              <a:rPr lang="en-US" sz="2400" i="1" dirty="0"/>
              <a:t>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langkah</a:t>
            </a:r>
            <a:r>
              <a:rPr lang="en-US" sz="2400" i="1" dirty="0"/>
              <a:t> yang </a:t>
            </a:r>
            <a:r>
              <a:rPr lang="en-US" sz="2400" i="1" dirty="0" err="1"/>
              <a:t>telah</a:t>
            </a:r>
            <a:r>
              <a:rPr lang="en-US" sz="2400" i="1" dirty="0"/>
              <a:t> </a:t>
            </a:r>
            <a:r>
              <a:rPr lang="en-US" sz="2400" i="1" dirty="0" err="1"/>
              <a:t>dilakukan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menyikapi</a:t>
            </a:r>
            <a:r>
              <a:rPr lang="en-US" sz="2400" i="1" dirty="0"/>
              <a:t> </a:t>
            </a:r>
            <a:r>
              <a:rPr lang="en-US" sz="2400" i="1" dirty="0" err="1"/>
              <a:t>kritik</a:t>
            </a:r>
            <a:r>
              <a:rPr lang="en-US" sz="2400" i="1" dirty="0"/>
              <a:t> </a:t>
            </a:r>
            <a:r>
              <a:rPr lang="en-US" sz="2400" i="1" dirty="0" err="1"/>
              <a:t>tersebut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36978"/>
          </a:xfrm>
          <a:solidFill>
            <a:srgbClr val="21B8B3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Portofolio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Tupoksi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00"/>
            <a:ext cx="8229600" cy="51656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id-ID" sz="2000" i="1" dirty="0" smtClean="0"/>
              <a:t>Uraikan </a:t>
            </a:r>
            <a:r>
              <a:rPr lang="id-ID" sz="2000" i="1" dirty="0"/>
              <a:t>TUPOKSI saat ini, evaluasi atas capaian dan program peningkatannya ke terkait dengan :</a:t>
            </a:r>
            <a:endParaRPr lang="en-US" sz="2000" dirty="0"/>
          </a:p>
          <a:p>
            <a:pPr lvl="0">
              <a:lnSpc>
                <a:spcPct val="70000"/>
              </a:lnSpc>
            </a:pPr>
            <a:r>
              <a:rPr lang="en-US" sz="2000" i="1" dirty="0" err="1"/>
              <a:t>perancangan</a:t>
            </a:r>
            <a:r>
              <a:rPr lang="en-US" sz="2000" i="1" dirty="0"/>
              <a:t> </a:t>
            </a:r>
            <a:r>
              <a:rPr lang="en-US" sz="2000" i="1" dirty="0" err="1"/>
              <a:t>kegiatan</a:t>
            </a:r>
            <a:r>
              <a:rPr lang="en-US" sz="2000" i="1" dirty="0"/>
              <a:t> </a:t>
            </a:r>
            <a:r>
              <a:rPr lang="en-US" sz="2000" i="1" dirty="0" err="1"/>
              <a:t>laboratorium</a:t>
            </a:r>
            <a:r>
              <a:rPr lang="en-US" sz="2000" i="1" dirty="0"/>
              <a:t> </a:t>
            </a:r>
            <a:endParaRPr lang="en-US" sz="2000" dirty="0"/>
          </a:p>
          <a:p>
            <a:pPr lvl="0">
              <a:lnSpc>
                <a:spcPct val="70000"/>
              </a:lnSpc>
            </a:pPr>
            <a:r>
              <a:rPr lang="en-US" sz="2000" i="1" dirty="0" err="1"/>
              <a:t>pengelolaan</a:t>
            </a:r>
            <a:r>
              <a:rPr lang="en-US" sz="2000" i="1" dirty="0"/>
              <a:t>  </a:t>
            </a:r>
            <a:r>
              <a:rPr lang="en-US" sz="2000" i="1" dirty="0" err="1"/>
              <a:t>peralatan</a:t>
            </a:r>
            <a:r>
              <a:rPr lang="en-US" sz="2000" i="1" dirty="0"/>
              <a:t> </a:t>
            </a:r>
            <a:endParaRPr lang="en-US" sz="2000" dirty="0"/>
          </a:p>
          <a:p>
            <a:pPr lvl="0">
              <a:lnSpc>
                <a:spcPct val="70000"/>
              </a:lnSpc>
            </a:pPr>
            <a:r>
              <a:rPr lang="en-US" sz="2000" i="1" dirty="0" err="1"/>
              <a:t>pengelolaan</a:t>
            </a:r>
            <a:r>
              <a:rPr lang="en-US" sz="2000" i="1" dirty="0"/>
              <a:t> </a:t>
            </a:r>
            <a:r>
              <a:rPr lang="en-US" sz="2000" i="1" dirty="0" err="1"/>
              <a:t>bahan</a:t>
            </a:r>
            <a:r>
              <a:rPr lang="en-US" sz="2000" i="1" dirty="0"/>
              <a:t> </a:t>
            </a:r>
            <a:endParaRPr lang="en-US" sz="2000" dirty="0"/>
          </a:p>
          <a:p>
            <a:pPr lvl="0">
              <a:lnSpc>
                <a:spcPct val="70000"/>
              </a:lnSpc>
            </a:pPr>
            <a:r>
              <a:rPr lang="id-ID" sz="2000" i="1" dirty="0"/>
              <a:t>pengelolaan metode kerja pengelolaan lingkungan kerja laboratorium (K3 dan limbah)</a:t>
            </a:r>
            <a:endParaRPr lang="en-US" sz="2000" dirty="0"/>
          </a:p>
          <a:p>
            <a:pPr marL="0" lvl="0" indent="0">
              <a:lnSpc>
                <a:spcPct val="70000"/>
              </a:lnSpc>
              <a:buNone/>
            </a:pPr>
            <a:r>
              <a:rPr lang="id-ID" sz="2000" i="1" dirty="0"/>
              <a:t>Uraikan TUPOKSI dalam jabatan yang diusulkan, dan pengalaman-pengalaman baik yang akan dipakai dalam pelaksanaan tugas yang diusulkan.</a:t>
            </a:r>
            <a:endParaRPr lang="en-US" sz="2000" dirty="0"/>
          </a:p>
          <a:p>
            <a:pPr lvl="0">
              <a:lnSpc>
                <a:spcPct val="70000"/>
              </a:lnSpc>
            </a:pPr>
            <a:r>
              <a:rPr lang="id-ID" sz="2000" dirty="0"/>
              <a:t>Peningkatan Status Laboratorium</a:t>
            </a:r>
            <a:endParaRPr lang="en-US" sz="2000" dirty="0"/>
          </a:p>
          <a:p>
            <a:pPr>
              <a:lnSpc>
                <a:spcPct val="70000"/>
              </a:lnSpc>
            </a:pPr>
            <a:r>
              <a:rPr lang="id-ID" sz="2000" i="1" dirty="0"/>
              <a:t>Jelaskan upaya yang sedang dan/atau akan anda lakukan untuk peningkatan kompetensi laboratorium dan memperoleh pengakuan formal akreditasi atau memelihara status akreditasi.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id-ID" sz="2000" i="1" dirty="0"/>
              <a:t>Lampirkan bukti relevan yang mendukung kegiatan tersebut (format bebas)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88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7"/>
          </a:xfrm>
          <a:solidFill>
            <a:srgbClr val="21B8B3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Portofolio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0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Institusional</a:t>
            </a:r>
            <a:endParaRPr lang="en-US" sz="2400" dirty="0"/>
          </a:p>
          <a:p>
            <a:r>
              <a:rPr lang="en-US" sz="2400" i="1" dirty="0" err="1"/>
              <a:t>Uraikan</a:t>
            </a:r>
            <a:r>
              <a:rPr lang="en-US" sz="2400" i="1" dirty="0"/>
              <a:t> </a:t>
            </a:r>
            <a:r>
              <a:rPr lang="en-US" sz="2400" i="1" dirty="0" err="1"/>
              <a:t>kegiatan</a:t>
            </a:r>
            <a:r>
              <a:rPr lang="en-US" sz="2400" i="1" dirty="0"/>
              <a:t> </a:t>
            </a:r>
            <a:r>
              <a:rPr lang="en-US" sz="2400" i="1" dirty="0" err="1"/>
              <a:t>peningkatan</a:t>
            </a:r>
            <a:r>
              <a:rPr lang="en-US" sz="2400" i="1" dirty="0"/>
              <a:t> </a:t>
            </a:r>
            <a:r>
              <a:rPr lang="en-US" sz="2400" i="1" dirty="0" err="1"/>
              <a:t>kompetensi</a:t>
            </a:r>
            <a:r>
              <a:rPr lang="en-US" sz="2400" i="1" dirty="0"/>
              <a:t> </a:t>
            </a:r>
            <a:r>
              <a:rPr lang="en-US" sz="2400" i="1" dirty="0" err="1"/>
              <a:t>berupa</a:t>
            </a:r>
            <a:r>
              <a:rPr lang="en-US" sz="2400" i="1" dirty="0"/>
              <a:t> </a:t>
            </a:r>
            <a:r>
              <a:rPr lang="en-US" sz="2400" i="1" dirty="0" err="1"/>
              <a:t>pendidikan</a:t>
            </a:r>
            <a:r>
              <a:rPr lang="en-US" sz="2400" i="1" dirty="0"/>
              <a:t> </a:t>
            </a:r>
            <a:r>
              <a:rPr lang="en-US" sz="2400" i="1" dirty="0" err="1"/>
              <a:t>lanjut</a:t>
            </a:r>
            <a:r>
              <a:rPr lang="en-US" sz="2400" i="1" dirty="0"/>
              <a:t>, </a:t>
            </a:r>
            <a:r>
              <a:rPr lang="en-US" sz="2400" i="1" dirty="0" err="1"/>
              <a:t>pelatihan</a:t>
            </a:r>
            <a:r>
              <a:rPr lang="en-US" sz="2400" i="1" dirty="0"/>
              <a:t> </a:t>
            </a:r>
            <a:r>
              <a:rPr lang="en-US" sz="2400" i="1" dirty="0" err="1"/>
              <a:t>dll</a:t>
            </a:r>
            <a:r>
              <a:rPr lang="en-US" sz="2400" i="1" dirty="0"/>
              <a:t> yang </a:t>
            </a:r>
            <a:r>
              <a:rPr lang="en-US" sz="2400" i="1" dirty="0" err="1"/>
              <a:t>berhubungan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tugas</a:t>
            </a:r>
            <a:r>
              <a:rPr lang="en-US" sz="2400" i="1" dirty="0"/>
              <a:t> </a:t>
            </a:r>
            <a:r>
              <a:rPr lang="en-US" sz="2400" i="1" dirty="0" err="1"/>
              <a:t>pengelolaan</a:t>
            </a:r>
            <a:r>
              <a:rPr lang="en-US" sz="2400" i="1" dirty="0"/>
              <a:t> </a:t>
            </a:r>
            <a:r>
              <a:rPr lang="en-US" sz="2400" i="1" dirty="0" err="1"/>
              <a:t>laboratorium</a:t>
            </a:r>
            <a:r>
              <a:rPr lang="en-US" sz="2400" i="1" dirty="0"/>
              <a:t> yang </a:t>
            </a:r>
            <a:r>
              <a:rPr lang="id-ID" sz="2400" i="1" dirty="0"/>
              <a:t>difasilitasi </a:t>
            </a:r>
            <a:r>
              <a:rPr lang="en-US" sz="2400" i="1" dirty="0" err="1"/>
              <a:t>oleh</a:t>
            </a:r>
            <a:r>
              <a:rPr lang="en-US" sz="2400" i="1" dirty="0"/>
              <a:t> </a:t>
            </a:r>
            <a:r>
              <a:rPr lang="en-US" sz="2400" i="1" dirty="0" err="1"/>
              <a:t>institusi</a:t>
            </a:r>
            <a:r>
              <a:rPr lang="en-US" sz="2400" i="1" dirty="0"/>
              <a:t> </a:t>
            </a:r>
            <a:r>
              <a:rPr lang="en-US" sz="2400" i="1" dirty="0" err="1"/>
              <a:t>anda</a:t>
            </a:r>
            <a:r>
              <a:rPr lang="en-US" sz="2400" i="1" dirty="0"/>
              <a:t>. 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Personal</a:t>
            </a:r>
          </a:p>
          <a:p>
            <a:r>
              <a:rPr lang="en-US" sz="2400" i="1" dirty="0" err="1"/>
              <a:t>Uraikan</a:t>
            </a:r>
            <a:r>
              <a:rPr lang="en-US" sz="2400" i="1" dirty="0"/>
              <a:t> </a:t>
            </a:r>
            <a:r>
              <a:rPr lang="en-US" sz="2400" i="1" dirty="0" err="1"/>
              <a:t>kegiatan</a:t>
            </a:r>
            <a:r>
              <a:rPr lang="en-US" sz="2400" i="1" dirty="0"/>
              <a:t> </a:t>
            </a:r>
            <a:r>
              <a:rPr lang="en-US" sz="2400" i="1" dirty="0" err="1"/>
              <a:t>peningkatan</a:t>
            </a:r>
            <a:r>
              <a:rPr lang="en-US" sz="2400" i="1" dirty="0"/>
              <a:t> </a:t>
            </a:r>
            <a:r>
              <a:rPr lang="en-US" sz="2400" i="1" dirty="0" err="1"/>
              <a:t>kompetensi</a:t>
            </a:r>
            <a:r>
              <a:rPr lang="en-US" sz="2400" i="1" dirty="0"/>
              <a:t> </a:t>
            </a:r>
            <a:r>
              <a:rPr lang="en-US" sz="2400" i="1" dirty="0" err="1"/>
              <a:t>berupa</a:t>
            </a:r>
            <a:r>
              <a:rPr lang="en-US" sz="2400" i="1" dirty="0"/>
              <a:t> </a:t>
            </a:r>
            <a:r>
              <a:rPr lang="en-US" sz="2400" i="1" dirty="0" err="1"/>
              <a:t>pendidikan</a:t>
            </a:r>
            <a:r>
              <a:rPr lang="en-US" sz="2400" i="1" dirty="0"/>
              <a:t> </a:t>
            </a:r>
            <a:r>
              <a:rPr lang="en-US" sz="2400" i="1" dirty="0" err="1"/>
              <a:t>lanjut</a:t>
            </a:r>
            <a:r>
              <a:rPr lang="en-US" sz="2400" i="1" dirty="0"/>
              <a:t>, </a:t>
            </a:r>
            <a:r>
              <a:rPr lang="en-US" sz="2400" i="1" dirty="0" err="1"/>
              <a:t>pelatihan</a:t>
            </a:r>
            <a:r>
              <a:rPr lang="en-US" sz="2400" i="1" dirty="0"/>
              <a:t> </a:t>
            </a:r>
            <a:r>
              <a:rPr lang="en-US" sz="2400" i="1" dirty="0" err="1"/>
              <a:t>dll</a:t>
            </a:r>
            <a:r>
              <a:rPr lang="en-US" sz="2400" i="1" dirty="0"/>
              <a:t> yang </a:t>
            </a:r>
            <a:r>
              <a:rPr lang="en-US" sz="2400" i="1" dirty="0" err="1"/>
              <a:t>berhubungan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tugas</a:t>
            </a:r>
            <a:r>
              <a:rPr lang="en-US" sz="2400" i="1" dirty="0"/>
              <a:t> </a:t>
            </a:r>
            <a:r>
              <a:rPr lang="en-US" sz="2400" i="1" dirty="0" err="1"/>
              <a:t>pengelolaan</a:t>
            </a:r>
            <a:r>
              <a:rPr lang="en-US" sz="2400" i="1" dirty="0"/>
              <a:t> </a:t>
            </a:r>
            <a:r>
              <a:rPr lang="en-US" sz="2400" i="1" dirty="0" err="1"/>
              <a:t>laboratorium</a:t>
            </a:r>
            <a:r>
              <a:rPr lang="en-US" sz="2400" i="1" dirty="0"/>
              <a:t> yang </a:t>
            </a:r>
            <a:r>
              <a:rPr lang="en-US" sz="2400" i="1" dirty="0" err="1"/>
              <a:t>dilakukan</a:t>
            </a:r>
            <a:r>
              <a:rPr lang="en-US" sz="2400" i="1" dirty="0"/>
              <a:t> </a:t>
            </a:r>
            <a:r>
              <a:rPr lang="en-US" sz="2400" i="1" dirty="0" err="1"/>
              <a:t>atas</a:t>
            </a:r>
            <a:r>
              <a:rPr lang="en-US" sz="2400" i="1" dirty="0"/>
              <a:t> </a:t>
            </a:r>
            <a:r>
              <a:rPr lang="en-US" sz="2400" i="1" dirty="0" err="1"/>
              <a:t>inisatif</a:t>
            </a:r>
            <a:r>
              <a:rPr lang="en-US" sz="2400" i="1" dirty="0"/>
              <a:t> </a:t>
            </a:r>
            <a:r>
              <a:rPr lang="en-US" sz="2400" i="1" dirty="0" err="1"/>
              <a:t>sen</a:t>
            </a:r>
            <a:r>
              <a:rPr lang="id-ID" sz="2400" i="1" dirty="0"/>
              <a:t>d</a:t>
            </a:r>
            <a:r>
              <a:rPr lang="en-US" sz="2400" i="1" dirty="0" err="1"/>
              <a:t>iri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seijin</a:t>
            </a:r>
            <a:r>
              <a:rPr lang="en-US" sz="2400" i="1" dirty="0"/>
              <a:t> </a:t>
            </a:r>
            <a:r>
              <a:rPr lang="en-US" sz="2400" i="1" dirty="0" err="1"/>
              <a:t>istitusi</a:t>
            </a:r>
            <a:r>
              <a:rPr lang="en-US" sz="2400" i="1" dirty="0"/>
              <a:t>. </a:t>
            </a:r>
            <a:endParaRPr lang="en-US" sz="2400" dirty="0"/>
          </a:p>
          <a:p>
            <a:pPr marL="0" indent="0">
              <a:buNone/>
            </a:pPr>
            <a:r>
              <a:rPr lang="id-ID" sz="2400" i="1" dirty="0"/>
              <a:t>Lampirkan bukti relevan yang mendukung kegiatan tersebut (format bebas</a:t>
            </a:r>
            <a:r>
              <a:rPr lang="id-ID" sz="2400" i="1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03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5536" y="1412776"/>
            <a:ext cx="2160240" cy="5256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dirty="0" err="1" smtClean="0"/>
              <a:t>Bukti</a:t>
            </a:r>
            <a:r>
              <a:rPr lang="en-US" sz="1600" dirty="0" smtClean="0"/>
              <a:t> </a:t>
            </a:r>
            <a:r>
              <a:rPr lang="en-US" sz="1600" dirty="0" err="1" smtClean="0"/>
              <a:t>fisik</a:t>
            </a:r>
            <a:r>
              <a:rPr lang="en-US" sz="1600" dirty="0" smtClean="0"/>
              <a:t> </a:t>
            </a:r>
            <a:r>
              <a:rPr lang="en-US" sz="1600" dirty="0" err="1" smtClean="0"/>
              <a:t>pelaksanaan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Surat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/</a:t>
            </a:r>
            <a:r>
              <a:rPr lang="en-US" sz="1600" dirty="0" err="1" smtClean="0"/>
              <a:t>penugasan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DUPAK.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P</a:t>
            </a:r>
            <a:r>
              <a:rPr lang="en-US" sz="1600" dirty="0" err="1" smtClean="0"/>
              <a:t>enetapan</a:t>
            </a:r>
            <a:r>
              <a:rPr lang="en-US" sz="1600" dirty="0" smtClean="0"/>
              <a:t> PAK </a:t>
            </a:r>
            <a:r>
              <a:rPr lang="en-US" sz="1600" dirty="0" err="1" smtClean="0"/>
              <a:t>terakhir</a:t>
            </a:r>
            <a:r>
              <a:rPr lang="en-US" sz="1600" dirty="0" smtClean="0"/>
              <a:t>/ </a:t>
            </a:r>
            <a:r>
              <a:rPr lang="en-US" sz="1600" dirty="0" err="1" smtClean="0"/>
              <a:t>inpassing</a:t>
            </a:r>
            <a:r>
              <a:rPr lang="en-US" sz="1600" dirty="0" smtClean="0"/>
              <a:t>,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K</a:t>
            </a:r>
            <a:r>
              <a:rPr lang="en-US" sz="1600" dirty="0" err="1" smtClean="0"/>
              <a:t>enaikan</a:t>
            </a:r>
            <a:r>
              <a:rPr lang="en-US" sz="1600" dirty="0" smtClean="0"/>
              <a:t> </a:t>
            </a:r>
            <a:r>
              <a:rPr lang="en-US" sz="1600" dirty="0" err="1" smtClean="0"/>
              <a:t>pangkat</a:t>
            </a:r>
            <a:r>
              <a:rPr lang="en-US" sz="1600" dirty="0" smtClean="0"/>
              <a:t> </a:t>
            </a:r>
            <a:r>
              <a:rPr lang="en-US" sz="1600" dirty="0" err="1" smtClean="0"/>
              <a:t>terakhir</a:t>
            </a:r>
            <a:r>
              <a:rPr lang="en-US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Kenaikan</a:t>
            </a:r>
            <a:r>
              <a:rPr lang="en-US" sz="1600" dirty="0" smtClean="0"/>
              <a:t> </a:t>
            </a:r>
            <a:r>
              <a:rPr lang="en-US" sz="1600" dirty="0" err="1" smtClean="0"/>
              <a:t>jabatan</a:t>
            </a:r>
            <a:r>
              <a:rPr lang="en-US" sz="1600" dirty="0" smtClean="0"/>
              <a:t> </a:t>
            </a:r>
            <a:r>
              <a:rPr lang="en-US" sz="1600" dirty="0" err="1" smtClean="0"/>
              <a:t>terakhir</a:t>
            </a:r>
            <a:r>
              <a:rPr lang="en-US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SKP &amp; DP3 1 </a:t>
            </a:r>
            <a:r>
              <a:rPr lang="en-US" sz="1600" dirty="0" err="1" smtClean="0"/>
              <a:t>thn</a:t>
            </a:r>
            <a:r>
              <a:rPr lang="en-US" sz="1600" dirty="0" smtClean="0"/>
              <a:t> </a:t>
            </a:r>
            <a:r>
              <a:rPr lang="en-US" sz="1600" dirty="0" err="1" smtClean="0"/>
              <a:t>terakhir</a:t>
            </a:r>
            <a:r>
              <a:rPr lang="en-US" sz="1600" dirty="0" smtClean="0"/>
              <a:t> (</a:t>
            </a:r>
            <a:r>
              <a:rPr lang="en-US" sz="1600" dirty="0" err="1" smtClean="0"/>
              <a:t>naik</a:t>
            </a:r>
            <a:r>
              <a:rPr lang="en-US" sz="1600" dirty="0" smtClean="0"/>
              <a:t> </a:t>
            </a:r>
            <a:r>
              <a:rPr lang="en-US" sz="1600" dirty="0" err="1" smtClean="0"/>
              <a:t>jabatan</a:t>
            </a:r>
            <a:r>
              <a:rPr lang="en-US" sz="1600" dirty="0" smtClean="0"/>
              <a:t>), </a:t>
            </a:r>
            <a:r>
              <a:rPr lang="en-US" sz="1600" dirty="0" err="1" smtClean="0"/>
              <a:t>dan</a:t>
            </a:r>
            <a:r>
              <a:rPr lang="en-US" sz="1600" dirty="0" smtClean="0"/>
              <a:t> 2 </a:t>
            </a:r>
            <a:r>
              <a:rPr lang="en-US" sz="1600" dirty="0" err="1" smtClean="0"/>
              <a:t>thn</a:t>
            </a:r>
            <a:r>
              <a:rPr lang="en-US" sz="1600" dirty="0" smtClean="0"/>
              <a:t> </a:t>
            </a:r>
            <a:r>
              <a:rPr lang="en-US" sz="1600" dirty="0" err="1" smtClean="0"/>
              <a:t>terakhir</a:t>
            </a:r>
            <a:r>
              <a:rPr lang="en-US" sz="1600" dirty="0" smtClean="0"/>
              <a:t> (</a:t>
            </a:r>
            <a:r>
              <a:rPr lang="en-US" sz="1600" dirty="0" err="1" smtClean="0"/>
              <a:t>naik</a:t>
            </a:r>
            <a:r>
              <a:rPr lang="en-US" sz="1600" dirty="0" smtClean="0"/>
              <a:t> </a:t>
            </a:r>
            <a:r>
              <a:rPr lang="en-US" sz="1600" dirty="0" err="1" smtClean="0"/>
              <a:t>pangkat</a:t>
            </a:r>
            <a:r>
              <a:rPr lang="en-US" sz="1600" dirty="0" smtClean="0"/>
              <a:t>).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Pendidikan</a:t>
            </a:r>
            <a:r>
              <a:rPr lang="en-US" sz="1600" dirty="0" smtClean="0"/>
              <a:t> formal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Karpeg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SK </a:t>
            </a:r>
            <a:r>
              <a:rPr lang="en-US" sz="1600" dirty="0" err="1" smtClean="0"/>
              <a:t>Konversi</a:t>
            </a:r>
            <a:r>
              <a:rPr lang="en-US" sz="1600" dirty="0" smtClean="0"/>
              <a:t> NIP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915816" y="4581128"/>
            <a:ext cx="1656184" cy="2088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Menandatangani</a:t>
            </a:r>
            <a:r>
              <a:rPr lang="en-US" dirty="0" smtClean="0"/>
              <a:t> DUPAK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PLP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99792" y="1412776"/>
            <a:ext cx="1584176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usul</a:t>
            </a:r>
            <a:r>
              <a:rPr lang="en-US" dirty="0" smtClean="0"/>
              <a:t> PAK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endParaRPr lang="en-US" dirty="0"/>
          </a:p>
        </p:txBody>
      </p:sp>
      <p:sp>
        <p:nvSpPr>
          <p:cNvPr id="14" name="Alternate Process 13"/>
          <p:cNvSpPr/>
          <p:nvPr/>
        </p:nvSpPr>
        <p:spPr>
          <a:xfrm>
            <a:off x="5292080" y="1412776"/>
            <a:ext cx="1512168" cy="612648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en-US" dirty="0"/>
          </a:p>
        </p:txBody>
      </p:sp>
      <p:sp>
        <p:nvSpPr>
          <p:cNvPr id="15" name="Decision 14"/>
          <p:cNvSpPr/>
          <p:nvPr/>
        </p:nvSpPr>
        <p:spPr>
          <a:xfrm>
            <a:off x="4860032" y="2348880"/>
            <a:ext cx="2376264" cy="864096"/>
          </a:xfrm>
          <a:prstGeom prst="flowChartDecisi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Proses</a:t>
            </a:r>
          </a:p>
          <a:p>
            <a:pPr algn="ctr"/>
            <a:r>
              <a:rPr lang="en-US" dirty="0" err="1" smtClean="0"/>
              <a:t>Penilaian</a:t>
            </a:r>
            <a:endParaRPr lang="en-US" dirty="0"/>
          </a:p>
        </p:txBody>
      </p:sp>
      <p:sp>
        <p:nvSpPr>
          <p:cNvPr id="16" name="Multidocument 15"/>
          <p:cNvSpPr/>
          <p:nvPr/>
        </p:nvSpPr>
        <p:spPr>
          <a:xfrm>
            <a:off x="7596336" y="2348880"/>
            <a:ext cx="1403648" cy="1080120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PAK</a:t>
            </a:r>
            <a:endParaRPr lang="en-US" dirty="0"/>
          </a:p>
        </p:txBody>
      </p:sp>
      <p:sp>
        <p:nvSpPr>
          <p:cNvPr id="17" name="Multidocument 16"/>
          <p:cNvSpPr/>
          <p:nvPr/>
        </p:nvSpPr>
        <p:spPr>
          <a:xfrm>
            <a:off x="5076056" y="3645024"/>
            <a:ext cx="1728192" cy="1080120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Rekom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95536" y="980728"/>
            <a:ext cx="2160240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PLP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699792" y="980728"/>
            <a:ext cx="1584176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Pimp. PT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915816" y="4221088"/>
            <a:ext cx="1656184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Ka</a:t>
            </a:r>
            <a:r>
              <a:rPr lang="en-US" dirty="0" smtClean="0"/>
              <a:t> Lab.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55776" y="53012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</p:cNvCxnSpPr>
          <p:nvPr/>
        </p:nvCxnSpPr>
        <p:spPr>
          <a:xfrm flipH="1" flipV="1">
            <a:off x="3707904" y="3356992"/>
            <a:ext cx="3600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lternate Process 26"/>
          <p:cNvSpPr/>
          <p:nvPr/>
        </p:nvSpPr>
        <p:spPr>
          <a:xfrm>
            <a:off x="7164288" y="5661248"/>
            <a:ext cx="1951065" cy="7920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BIRO SDM</a:t>
            </a:r>
          </a:p>
          <a:p>
            <a:pPr algn="ctr"/>
            <a:r>
              <a:rPr lang="en-US" sz="1200" dirty="0" smtClean="0"/>
              <a:t>SK </a:t>
            </a:r>
            <a:r>
              <a:rPr lang="en-US" sz="1200" dirty="0" err="1" smtClean="0"/>
              <a:t>Jabfung+Pangkat</a:t>
            </a:r>
            <a:endParaRPr lang="en-US" sz="1200" dirty="0"/>
          </a:p>
        </p:txBody>
      </p:sp>
      <p:sp>
        <p:nvSpPr>
          <p:cNvPr id="28" name="Alternate Process 27"/>
          <p:cNvSpPr/>
          <p:nvPr/>
        </p:nvSpPr>
        <p:spPr>
          <a:xfrm>
            <a:off x="4860032" y="5661248"/>
            <a:ext cx="1512168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BKN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15" idx="3"/>
          </p:cNvCxnSpPr>
          <p:nvPr/>
        </p:nvCxnSpPr>
        <p:spPr>
          <a:xfrm>
            <a:off x="7236296" y="278092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2"/>
            <a:endCxn id="17" idx="0"/>
          </p:cNvCxnSpPr>
          <p:nvPr/>
        </p:nvCxnSpPr>
        <p:spPr>
          <a:xfrm>
            <a:off x="6048164" y="3212976"/>
            <a:ext cx="10881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292080" y="980728"/>
            <a:ext cx="151216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Ditjen</a:t>
            </a:r>
            <a:r>
              <a:rPr lang="en-US" dirty="0" smtClean="0"/>
              <a:t> SDID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283968" y="170080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2"/>
            <a:endCxn id="15" idx="0"/>
          </p:cNvCxnSpPr>
          <p:nvPr/>
        </p:nvCxnSpPr>
        <p:spPr>
          <a:xfrm>
            <a:off x="6048164" y="2025424"/>
            <a:ext cx="0" cy="323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2"/>
          </p:cNvCxnSpPr>
          <p:nvPr/>
        </p:nvCxnSpPr>
        <p:spPr>
          <a:xfrm>
            <a:off x="8200554" y="3388095"/>
            <a:ext cx="43854" cy="2273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372200" y="5949280"/>
            <a:ext cx="726929" cy="18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788024" y="1340768"/>
            <a:ext cx="4248472" cy="3528392"/>
          </a:xfrm>
          <a:prstGeom prst="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nip Diagonal Corner Rectangle 46"/>
          <p:cNvSpPr/>
          <p:nvPr/>
        </p:nvSpPr>
        <p:spPr>
          <a:xfrm>
            <a:off x="0" y="1548"/>
            <a:ext cx="9144000" cy="691147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ALUR USULAN KENAIKAN PANGKAT PLP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6948264" y="2348880"/>
            <a:ext cx="576064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262626"/>
                </a:solidFill>
              </a:rPr>
              <a:t>Ya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28184" y="3212976"/>
            <a:ext cx="864096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Tidak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499992" y="4005064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499992" y="1124744"/>
            <a:ext cx="0" cy="288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9" idx="3"/>
          </p:cNvCxnSpPr>
          <p:nvPr/>
        </p:nvCxnSpPr>
        <p:spPr>
          <a:xfrm flipH="1">
            <a:off x="4283968" y="1124744"/>
            <a:ext cx="216024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9155494"/>
              </p:ext>
            </p:extLst>
          </p:nvPr>
        </p:nvGraphicFramePr>
        <p:xfrm>
          <a:off x="755576" y="1295400"/>
          <a:ext cx="8172524" cy="494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494"/>
                <a:gridCol w="3949030"/>
              </a:tblGrid>
              <a:tr h="6515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JENJANG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PENETAP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183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dirty="0" err="1" smtClean="0">
                          <a:effectLst/>
                          <a:latin typeface="ArialMT"/>
                        </a:rPr>
                        <a:t>Ahli</a:t>
                      </a:r>
                      <a:r>
                        <a:rPr lang="en-US" sz="2000" dirty="0" smtClean="0">
                          <a:effectLst/>
                          <a:latin typeface="ArialMT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ArialMT"/>
                        </a:rPr>
                        <a:t>Madya</a:t>
                      </a:r>
                      <a:r>
                        <a:rPr lang="en-US" sz="2000" dirty="0" smtClean="0">
                          <a:effectLst/>
                          <a:latin typeface="ArialMT"/>
                        </a:rPr>
                        <a:t>: </a:t>
                      </a:r>
                      <a:r>
                        <a:rPr lang="en-US" sz="2000" dirty="0">
                          <a:effectLst/>
                          <a:latin typeface="ArialMT"/>
                        </a:rPr>
                        <a:t>IV/b – IV/c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effectLst/>
                          <a:latin typeface="ArialMT"/>
                        </a:rPr>
                        <a:t>Dirjen</a:t>
                      </a:r>
                      <a:r>
                        <a:rPr lang="it-IT" sz="2000" dirty="0" smtClean="0">
                          <a:effectLst/>
                          <a:latin typeface="ArialMT"/>
                        </a:rPr>
                        <a:t> </a:t>
                      </a:r>
                      <a:r>
                        <a:rPr lang="it-IT" sz="2000" dirty="0">
                          <a:effectLst/>
                          <a:latin typeface="ArialMT"/>
                        </a:rPr>
                        <a:t>SDID (</a:t>
                      </a:r>
                      <a:r>
                        <a:rPr lang="it-IT" sz="2000" dirty="0" err="1">
                          <a:effectLst/>
                          <a:latin typeface="ArialMT"/>
                        </a:rPr>
                        <a:t>Pimpinan</a:t>
                      </a:r>
                      <a:r>
                        <a:rPr lang="it-IT" sz="2000" dirty="0">
                          <a:effectLst/>
                          <a:latin typeface="ArialMT"/>
                        </a:rPr>
                        <a:t> </a:t>
                      </a:r>
                      <a:r>
                        <a:rPr lang="it-IT" sz="2000" dirty="0" err="1">
                          <a:effectLst/>
                          <a:latin typeface="ArialMT"/>
                        </a:rPr>
                        <a:t>Tinggi</a:t>
                      </a:r>
                      <a:r>
                        <a:rPr lang="it-IT" sz="2000" dirty="0">
                          <a:effectLst/>
                          <a:latin typeface="ArialMT"/>
                        </a:rPr>
                        <a:t> </a:t>
                      </a:r>
                      <a:r>
                        <a:rPr lang="it-IT" sz="2000" dirty="0" err="1">
                          <a:effectLst/>
                          <a:latin typeface="ArialMT"/>
                        </a:rPr>
                        <a:t>Madya</a:t>
                      </a:r>
                      <a:r>
                        <a:rPr lang="it-IT" sz="2000" dirty="0">
                          <a:effectLst/>
                          <a:latin typeface="ArialMT"/>
                        </a:rPr>
                        <a:t>) </a:t>
                      </a:r>
                      <a:endParaRPr lang="it-IT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34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sv-SE" sz="2000" dirty="0" err="1" smtClean="0">
                          <a:effectLst/>
                          <a:latin typeface="ArialMT"/>
                        </a:rPr>
                        <a:t>Ahli</a:t>
                      </a:r>
                      <a:r>
                        <a:rPr lang="sv-SE" sz="2000" dirty="0" smtClean="0">
                          <a:effectLst/>
                          <a:latin typeface="ArialMT"/>
                        </a:rPr>
                        <a:t> </a:t>
                      </a:r>
                      <a:r>
                        <a:rPr lang="sv-SE" sz="2000" dirty="0" err="1" smtClean="0">
                          <a:effectLst/>
                          <a:latin typeface="ArialMT"/>
                        </a:rPr>
                        <a:t>Muda</a:t>
                      </a:r>
                      <a:r>
                        <a:rPr lang="sv-SE" sz="2000" dirty="0" smtClean="0">
                          <a:effectLst/>
                          <a:latin typeface="ArialMT"/>
                        </a:rPr>
                        <a:t>: </a:t>
                      </a:r>
                      <a:r>
                        <a:rPr lang="sv-SE" sz="2000" dirty="0">
                          <a:effectLst/>
                          <a:latin typeface="ArialMT"/>
                        </a:rPr>
                        <a:t>III/c-III/</a:t>
                      </a:r>
                      <a:r>
                        <a:rPr lang="sv-SE" sz="2000" dirty="0" smtClean="0">
                          <a:effectLst/>
                          <a:latin typeface="ArialMT"/>
                        </a:rPr>
                        <a:t>d,</a:t>
                      </a:r>
                      <a:r>
                        <a:rPr lang="sv-SE" sz="2000" baseline="0" dirty="0">
                          <a:effectLst/>
                          <a:latin typeface="ArialMT"/>
                        </a:rPr>
                        <a:t> </a:t>
                      </a:r>
                      <a:r>
                        <a:rPr lang="sv-SE" sz="2000" dirty="0" err="1" smtClean="0">
                          <a:effectLst/>
                          <a:latin typeface="ArialMT"/>
                        </a:rPr>
                        <a:t>Ahli</a:t>
                      </a:r>
                      <a:r>
                        <a:rPr lang="sv-SE" sz="2000" dirty="0" smtClean="0">
                          <a:effectLst/>
                          <a:latin typeface="ArialMT"/>
                        </a:rPr>
                        <a:t> </a:t>
                      </a:r>
                      <a:r>
                        <a:rPr lang="sv-SE" sz="2000" dirty="0" err="1" smtClean="0">
                          <a:effectLst/>
                          <a:latin typeface="ArialMT"/>
                        </a:rPr>
                        <a:t>Madya</a:t>
                      </a:r>
                      <a:r>
                        <a:rPr lang="sv-SE" sz="2000" dirty="0" smtClean="0">
                          <a:effectLst/>
                          <a:latin typeface="ArialMT"/>
                        </a:rPr>
                        <a:t> : </a:t>
                      </a:r>
                      <a:r>
                        <a:rPr lang="sv-SE" sz="2000" dirty="0">
                          <a:effectLst/>
                          <a:latin typeface="ArialMT"/>
                        </a:rPr>
                        <a:t>IV/</a:t>
                      </a:r>
                      <a:r>
                        <a:rPr lang="sv-SE" sz="2000" dirty="0" smtClean="0">
                          <a:effectLst/>
                          <a:latin typeface="ArialMT"/>
                        </a:rPr>
                        <a:t>a</a:t>
                      </a:r>
                      <a:r>
                        <a:rPr lang="sv-SE" sz="2000" baseline="0" dirty="0" smtClean="0">
                          <a:effectLst/>
                          <a:latin typeface="ArialMT"/>
                        </a:rPr>
                        <a:t> di</a:t>
                      </a:r>
                      <a:r>
                        <a:rPr lang="sv-SE" sz="2000" dirty="0" smtClean="0">
                          <a:effectLst/>
                          <a:latin typeface="ArialMT"/>
                        </a:rPr>
                        <a:t> </a:t>
                      </a:r>
                      <a:r>
                        <a:rPr lang="sv-SE" sz="2000" dirty="0" err="1" smtClean="0">
                          <a:effectLst/>
                          <a:latin typeface="ArialMT"/>
                        </a:rPr>
                        <a:t>Kemenristekdikti</a:t>
                      </a:r>
                      <a:r>
                        <a:rPr lang="sv-SE" sz="2000" dirty="0">
                          <a:effectLst/>
                          <a:latin typeface="ArialMT"/>
                        </a:rPr>
                        <a:t>.</a:t>
                      </a:r>
                      <a:endParaRPr lang="sv-SE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2000" dirty="0" smtClean="0">
                          <a:effectLst/>
                          <a:latin typeface="ArialMT"/>
                        </a:rPr>
                        <a:t>Direktur </a:t>
                      </a:r>
                      <a:r>
                        <a:rPr lang="is-IS" sz="2000" dirty="0">
                          <a:effectLst/>
                          <a:latin typeface="ArialMT"/>
                        </a:rPr>
                        <a:t>Karir &amp; Kompetensi SDM (Pjbt Pimpinan Tinggi Pratama) </a:t>
                      </a:r>
                      <a:endParaRPr lang="is-I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349">
                <a:tc>
                  <a:txBody>
                    <a:bodyPr/>
                    <a:lstStyle/>
                    <a:p>
                      <a:r>
                        <a:rPr lang="fi-FI" sz="2000" dirty="0" err="1" smtClean="0">
                          <a:effectLst/>
                          <a:latin typeface="ArialMT"/>
                        </a:rPr>
                        <a:t>Ahli</a:t>
                      </a:r>
                      <a:r>
                        <a:rPr lang="fi-FI" sz="2000" dirty="0" smtClean="0">
                          <a:effectLst/>
                          <a:latin typeface="ArialMT"/>
                        </a:rPr>
                        <a:t> </a:t>
                      </a:r>
                      <a:r>
                        <a:rPr lang="fi-FI" sz="2000" dirty="0" err="1" smtClean="0">
                          <a:effectLst/>
                          <a:latin typeface="ArialMT"/>
                        </a:rPr>
                        <a:t>Muda</a:t>
                      </a:r>
                      <a:r>
                        <a:rPr lang="fi-FI" sz="2000" dirty="0" smtClean="0">
                          <a:effectLst/>
                          <a:latin typeface="ArialMT"/>
                        </a:rPr>
                        <a:t>: </a:t>
                      </a:r>
                      <a:r>
                        <a:rPr lang="fi-FI" sz="2000" dirty="0" err="1">
                          <a:effectLst/>
                          <a:latin typeface="ArialMT"/>
                        </a:rPr>
                        <a:t>III/c-III/</a:t>
                      </a:r>
                      <a:r>
                        <a:rPr lang="fi-FI" sz="2000" dirty="0" err="1" smtClean="0">
                          <a:effectLst/>
                          <a:latin typeface="ArialMT"/>
                        </a:rPr>
                        <a:t>d</a:t>
                      </a:r>
                      <a:r>
                        <a:rPr lang="fi-FI" sz="2000" dirty="0" smtClean="0">
                          <a:effectLst/>
                          <a:latin typeface="ArialMT"/>
                        </a:rPr>
                        <a:t>,</a:t>
                      </a:r>
                      <a:r>
                        <a:rPr lang="fi-FI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fi-FI" sz="2000" dirty="0" err="1" smtClean="0">
                          <a:effectLst/>
                          <a:latin typeface="ArialMT"/>
                        </a:rPr>
                        <a:t>Ahli</a:t>
                      </a:r>
                      <a:r>
                        <a:rPr lang="fi-FI" sz="2000" dirty="0" smtClean="0">
                          <a:effectLst/>
                          <a:latin typeface="ArialMT"/>
                        </a:rPr>
                        <a:t> </a:t>
                      </a:r>
                      <a:r>
                        <a:rPr lang="fi-FI" sz="2000" dirty="0" err="1" smtClean="0">
                          <a:effectLst/>
                          <a:latin typeface="ArialMT"/>
                        </a:rPr>
                        <a:t>Madya</a:t>
                      </a:r>
                      <a:r>
                        <a:rPr lang="fi-FI" sz="2000" dirty="0" smtClean="0">
                          <a:effectLst/>
                          <a:latin typeface="ArialMT"/>
                        </a:rPr>
                        <a:t>:  IV/</a:t>
                      </a:r>
                      <a:r>
                        <a:rPr lang="fi-FI" sz="2000" dirty="0">
                          <a:effectLst/>
                          <a:latin typeface="ArialMT"/>
                        </a:rPr>
                        <a:t>a </a:t>
                      </a:r>
                      <a:r>
                        <a:rPr lang="fi-FI" sz="2000" dirty="0" smtClean="0">
                          <a:effectLst/>
                          <a:latin typeface="ArialMT"/>
                        </a:rPr>
                        <a:t> selain</a:t>
                      </a:r>
                      <a:r>
                        <a:rPr lang="fi-FI" sz="2000" baseline="0" dirty="0" smtClean="0">
                          <a:effectLst/>
                          <a:latin typeface="ArialMT"/>
                        </a:rPr>
                        <a:t> </a:t>
                      </a:r>
                      <a:r>
                        <a:rPr lang="fi-FI" sz="2000" dirty="0" err="1" smtClean="0">
                          <a:effectLst/>
                          <a:latin typeface="ArialMT"/>
                        </a:rPr>
                        <a:t>Kemenristekdikti</a:t>
                      </a:r>
                      <a:r>
                        <a:rPr lang="fi-FI" sz="2000" dirty="0" smtClean="0">
                          <a:effectLst/>
                          <a:latin typeface="ArialMT"/>
                        </a:rPr>
                        <a:t>.</a:t>
                      </a:r>
                      <a:endParaRPr lang="fi-FI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2000" dirty="0">
                          <a:effectLst/>
                          <a:latin typeface="ArialMT"/>
                        </a:rPr>
                        <a:t>Direktur Karir &amp; Kompetensi SDM Ditjen SDID Kemenristekdikti </a:t>
                      </a:r>
                      <a:endParaRPr lang="is-I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632">
                <a:tc>
                  <a:txBody>
                    <a:bodyPr/>
                    <a:lstStyle/>
                    <a:p>
                      <a:pPr marL="987425" indent="-987425"/>
                      <a:r>
                        <a:rPr lang="en-US" sz="1800" b="0" dirty="0" err="1" smtClean="0">
                          <a:effectLst/>
                          <a:latin typeface="Arial"/>
                        </a:rPr>
                        <a:t>Pelaksana</a:t>
                      </a:r>
                      <a:r>
                        <a:rPr lang="en-US" sz="1800" b="0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en-US" sz="1800" b="0" dirty="0">
                          <a:effectLst/>
                          <a:latin typeface="Arial"/>
                        </a:rPr>
                        <a:t>II/c-II/</a:t>
                      </a:r>
                      <a:r>
                        <a:rPr lang="en-US" sz="1800" b="0" dirty="0" smtClean="0">
                          <a:effectLst/>
                          <a:latin typeface="Arial"/>
                        </a:rPr>
                        <a:t>d,</a:t>
                      </a:r>
                    </a:p>
                    <a:p>
                      <a:pPr marL="987425" indent="-987425"/>
                      <a:r>
                        <a:rPr lang="en-US" sz="1800" b="0" dirty="0" err="1" smtClean="0">
                          <a:effectLst/>
                          <a:latin typeface="Arial"/>
                        </a:rPr>
                        <a:t>Pelaks.Lanjutan</a:t>
                      </a:r>
                      <a:r>
                        <a:rPr lang="en-US" sz="1800" b="0" dirty="0" smtClean="0">
                          <a:effectLst/>
                          <a:latin typeface="Arial"/>
                        </a:rPr>
                        <a:t>: III/a-III/b,</a:t>
                      </a:r>
                    </a:p>
                    <a:p>
                      <a:pPr marL="987425" indent="-987425"/>
                      <a:r>
                        <a:rPr lang="en-US" sz="1800" b="0" dirty="0" err="1" smtClean="0">
                          <a:effectLst/>
                          <a:latin typeface="Arial"/>
                        </a:rPr>
                        <a:t>Penyelia</a:t>
                      </a:r>
                      <a:r>
                        <a:rPr lang="en-US" sz="1800" b="0" dirty="0" smtClean="0">
                          <a:effectLst/>
                          <a:latin typeface="Arial"/>
                        </a:rPr>
                        <a:t> : </a:t>
                      </a:r>
                      <a:r>
                        <a:rPr lang="en-US" sz="1800" b="0" dirty="0">
                          <a:effectLst/>
                          <a:latin typeface="Arial"/>
                        </a:rPr>
                        <a:t>III/c-III/</a:t>
                      </a:r>
                      <a:r>
                        <a:rPr lang="en-US" sz="1800" b="0" dirty="0" smtClean="0">
                          <a:effectLst/>
                          <a:latin typeface="Arial"/>
                        </a:rPr>
                        <a:t>d,</a:t>
                      </a:r>
                    </a:p>
                    <a:p>
                      <a:pPr marL="987425" indent="-987425"/>
                      <a:r>
                        <a:rPr lang="en-US" sz="1800" b="0" dirty="0" err="1" smtClean="0">
                          <a:effectLst/>
                          <a:latin typeface="Arial"/>
                        </a:rPr>
                        <a:t>Pertama</a:t>
                      </a:r>
                      <a:r>
                        <a:rPr lang="en-US" sz="1800" b="0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en-US" sz="1800" b="0" dirty="0">
                          <a:effectLst/>
                          <a:latin typeface="Arial"/>
                        </a:rPr>
                        <a:t>III/a-III/</a:t>
                      </a:r>
                      <a:r>
                        <a:rPr lang="en-US" sz="1800" b="0" dirty="0" smtClean="0">
                          <a:effectLst/>
                          <a:latin typeface="Arial"/>
                        </a:rPr>
                        <a:t>b</a:t>
                      </a:r>
                      <a:r>
                        <a:rPr lang="en-US" sz="1800" b="1" dirty="0">
                          <a:effectLst/>
                          <a:latin typeface="Arial"/>
                        </a:rPr>
                        <a:t>.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effectLst/>
                          <a:latin typeface="ArialMT"/>
                        </a:rPr>
                        <a:t>Rektor</a:t>
                      </a:r>
                      <a:r>
                        <a:rPr lang="en-US" sz="2000" dirty="0" smtClean="0">
                          <a:effectLst/>
                          <a:latin typeface="ArialMT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ArialMT"/>
                        </a:rPr>
                        <a:t>Ketua</a:t>
                      </a:r>
                      <a:r>
                        <a:rPr lang="en-US" sz="2000" dirty="0" smtClean="0">
                          <a:effectLst/>
                          <a:latin typeface="ArialMT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ArialMT"/>
                        </a:rPr>
                        <a:t>Direktur</a:t>
                      </a:r>
                      <a:r>
                        <a:rPr lang="en-US" sz="2000" dirty="0" smtClean="0">
                          <a:effectLst/>
                          <a:latin typeface="ArialMT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nip Diagonal Corner Rectangle 5"/>
          <p:cNvSpPr/>
          <p:nvPr/>
        </p:nvSpPr>
        <p:spPr>
          <a:xfrm>
            <a:off x="0" y="33245"/>
            <a:ext cx="9144000" cy="72008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PEJABAT PENETAP AK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445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4701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45000"/>
              </a:spcBef>
              <a:tabLst>
                <a:tab pos="5911850" algn="l"/>
              </a:tabLst>
            </a:pPr>
            <a:r>
              <a:rPr lang="id-ID" sz="3200" dirty="0" smtClean="0"/>
              <a:t>PEMBINA PLP</a:t>
            </a:r>
            <a:endParaRPr lang="id-ID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262626"/>
                </a:solidFill>
              </a:rPr>
              <a:t>D</a:t>
            </a:r>
            <a:r>
              <a:rPr lang="id-ID" sz="2400" dirty="0">
                <a:solidFill>
                  <a:srgbClr val="262626"/>
                </a:solidFill>
              </a:rPr>
              <a:t>alam Pasal </a:t>
            </a:r>
            <a:r>
              <a:rPr lang="en-US" sz="2400" dirty="0" smtClean="0">
                <a:solidFill>
                  <a:srgbClr val="262626"/>
                </a:solidFill>
              </a:rPr>
              <a:t>5 </a:t>
            </a:r>
            <a:r>
              <a:rPr lang="en-US" sz="2400" dirty="0" err="1" smtClean="0">
                <a:solidFill>
                  <a:srgbClr val="262626"/>
                </a:solidFill>
              </a:rPr>
              <a:t>Permenpan</a:t>
            </a:r>
            <a:r>
              <a:rPr lang="en-US" sz="2400" dirty="0" smtClean="0">
                <a:solidFill>
                  <a:srgbClr val="262626"/>
                </a:solidFill>
              </a:rPr>
              <a:t> No. 3 </a:t>
            </a:r>
            <a:r>
              <a:rPr lang="en-US" sz="2400" dirty="0" err="1" smtClean="0">
                <a:solidFill>
                  <a:srgbClr val="262626"/>
                </a:solidFill>
              </a:rPr>
              <a:t>Tahun</a:t>
            </a:r>
            <a:r>
              <a:rPr lang="en-US" sz="2400" dirty="0" smtClean="0">
                <a:solidFill>
                  <a:srgbClr val="262626"/>
                </a:solidFill>
              </a:rPr>
              <a:t> 2010</a:t>
            </a:r>
            <a:r>
              <a:rPr lang="id-ID" sz="2400" dirty="0" smtClean="0">
                <a:solidFill>
                  <a:srgbClr val="262626"/>
                </a:solidFill>
              </a:rPr>
              <a:t> </a:t>
            </a:r>
            <a:r>
              <a:rPr lang="id-ID" sz="2400" dirty="0">
                <a:solidFill>
                  <a:srgbClr val="262626"/>
                </a:solidFill>
              </a:rPr>
              <a:t>antara lain dinyatakan bahwa penyelenggaraan </a:t>
            </a:r>
            <a:r>
              <a:rPr lang="id-ID" sz="2400" u="sng" dirty="0">
                <a:solidFill>
                  <a:srgbClr val="262626"/>
                </a:solidFill>
              </a:rPr>
              <a:t>pembinaan jabfung</a:t>
            </a:r>
            <a:r>
              <a:rPr lang="id-ID" sz="2400" dirty="0">
                <a:solidFill>
                  <a:srgbClr val="262626"/>
                </a:solidFill>
              </a:rPr>
              <a:t> dilakukan oleh </a:t>
            </a:r>
            <a:r>
              <a:rPr lang="id-ID" sz="2400" u="sng" dirty="0">
                <a:solidFill>
                  <a:srgbClr val="262626"/>
                </a:solidFill>
              </a:rPr>
              <a:t>Instansi Pembina</a:t>
            </a:r>
            <a:r>
              <a:rPr lang="id-ID" sz="2400" dirty="0">
                <a:solidFill>
                  <a:srgbClr val="262626"/>
                </a:solidFill>
              </a:rPr>
              <a:t> </a:t>
            </a:r>
            <a:r>
              <a:rPr lang="id-ID" sz="2400" dirty="0" smtClean="0">
                <a:solidFill>
                  <a:srgbClr val="262626"/>
                </a:solidFill>
              </a:rPr>
              <a:t>jabfung</a:t>
            </a:r>
            <a:r>
              <a:rPr lang="en-US" sz="2400" dirty="0" smtClean="0">
                <a:solidFill>
                  <a:srgbClr val="262626"/>
                </a:solidFill>
                <a:sym typeface="Wingdings"/>
              </a:rPr>
              <a:t> KEMRISTEKDIKTI (</a:t>
            </a:r>
            <a:r>
              <a:rPr lang="en-US" sz="2400" dirty="0" err="1" smtClean="0">
                <a:solidFill>
                  <a:srgbClr val="262626"/>
                </a:solidFill>
                <a:sym typeface="Wingdings"/>
              </a:rPr>
              <a:t>d.h</a:t>
            </a:r>
            <a:r>
              <a:rPr lang="en-US" sz="2400" dirty="0" smtClean="0">
                <a:solidFill>
                  <a:srgbClr val="262626"/>
                </a:solidFill>
                <a:sym typeface="Wingdings"/>
              </a:rPr>
              <a:t>. </a:t>
            </a:r>
            <a:r>
              <a:rPr lang="en-US" sz="2400" dirty="0" err="1" smtClean="0">
                <a:solidFill>
                  <a:srgbClr val="262626"/>
                </a:solidFill>
                <a:sym typeface="Wingdings"/>
              </a:rPr>
              <a:t>Kemdikbud</a:t>
            </a:r>
            <a:r>
              <a:rPr lang="en-US" sz="2400" dirty="0" smtClean="0">
                <a:solidFill>
                  <a:srgbClr val="262626"/>
                </a:solidFill>
                <a:sym typeface="Wingdings"/>
              </a:rPr>
              <a:t>)</a:t>
            </a:r>
            <a:endParaRPr lang="id-ID" sz="2400" dirty="0">
              <a:solidFill>
                <a:srgbClr val="262626"/>
              </a:solidFill>
            </a:endParaRPr>
          </a:p>
          <a:p>
            <a:r>
              <a:rPr lang="id-ID" sz="2400" dirty="0" smtClean="0">
                <a:solidFill>
                  <a:srgbClr val="262626"/>
                </a:solidFill>
              </a:rPr>
              <a:t>Dengan </a:t>
            </a:r>
            <a:r>
              <a:rPr lang="id-ID" sz="2400" dirty="0">
                <a:solidFill>
                  <a:srgbClr val="262626"/>
                </a:solidFill>
              </a:rPr>
              <a:t>kata lain in</a:t>
            </a:r>
            <a:r>
              <a:rPr lang="en-US" sz="2400" dirty="0">
                <a:solidFill>
                  <a:srgbClr val="262626"/>
                </a:solidFill>
              </a:rPr>
              <a:t>s</a:t>
            </a:r>
            <a:r>
              <a:rPr lang="id-ID" sz="2400" dirty="0">
                <a:solidFill>
                  <a:srgbClr val="262626"/>
                </a:solidFill>
              </a:rPr>
              <a:t>tansi pembina mempunyai kewajiban melakukan pembinaan dalam rangka </a:t>
            </a:r>
            <a:r>
              <a:rPr lang="id-ID" sz="2400" u="sng" dirty="0">
                <a:solidFill>
                  <a:srgbClr val="262626"/>
                </a:solidFill>
              </a:rPr>
              <a:t>mewujudkan profesionalitas</a:t>
            </a:r>
            <a:r>
              <a:rPr lang="id-ID" sz="2400" dirty="0">
                <a:solidFill>
                  <a:srgbClr val="262626"/>
                </a:solidFill>
              </a:rPr>
              <a:t> para </a:t>
            </a:r>
            <a:r>
              <a:rPr lang="id-ID" sz="2400" dirty="0" smtClean="0">
                <a:solidFill>
                  <a:srgbClr val="262626"/>
                </a:solidFill>
              </a:rPr>
              <a:t>PLP.</a:t>
            </a:r>
            <a:endParaRPr lang="id-ID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828800"/>
          </a:xfrm>
        </p:spPr>
        <p:txBody>
          <a:bodyPr/>
          <a:lstStyle/>
          <a:p>
            <a:pPr algn="ctr"/>
            <a:r>
              <a:rPr lang="en-US" sz="4400" dirty="0" err="1" smtClean="0">
                <a:latin typeface="American Typewriter"/>
                <a:cs typeface="American Typewriter"/>
              </a:rPr>
              <a:t>Terima</a:t>
            </a:r>
            <a:r>
              <a:rPr lang="en-US" sz="4400" dirty="0" smtClean="0">
                <a:latin typeface="American Typewriter"/>
                <a:cs typeface="American Typewriter"/>
              </a:rPr>
              <a:t> </a:t>
            </a:r>
            <a:r>
              <a:rPr lang="en-US" sz="4400" dirty="0" err="1" smtClean="0">
                <a:latin typeface="American Typewriter"/>
                <a:cs typeface="American Typewriter"/>
              </a:rPr>
              <a:t>Kasih</a:t>
            </a:r>
            <a:r>
              <a:rPr lang="en-US" sz="4400" dirty="0" smtClean="0">
                <a:latin typeface="American Typewriter"/>
                <a:cs typeface="American Typewriter"/>
              </a:rPr>
              <a:t/>
            </a:r>
            <a:br>
              <a:rPr lang="en-US" sz="4400" dirty="0" smtClean="0">
                <a:latin typeface="American Typewriter"/>
                <a:cs typeface="American Typewriter"/>
              </a:rPr>
            </a:br>
            <a:endParaRPr lang="en-US" sz="4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592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TUGAS </a:t>
            </a:r>
            <a:r>
              <a:rPr lang="en-US" sz="2400" dirty="0">
                <a:solidFill>
                  <a:schemeClr val="tx1"/>
                </a:solidFill>
              </a:rPr>
              <a:t>INSTANSI PEMBINA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r>
              <a:rPr lang="fi-FI" sz="1800" dirty="0" err="1"/>
              <a:t>penyusunan</a:t>
            </a:r>
            <a:r>
              <a:rPr lang="fi-FI" sz="1800" dirty="0"/>
              <a:t> </a:t>
            </a:r>
            <a:r>
              <a:rPr lang="fi-FI" sz="1800" dirty="0" err="1"/>
              <a:t>petunjuk</a:t>
            </a:r>
            <a:r>
              <a:rPr lang="fi-FI" sz="1800" dirty="0"/>
              <a:t> </a:t>
            </a:r>
            <a:r>
              <a:rPr lang="fi-FI" sz="1800" dirty="0" err="1"/>
              <a:t>teknis</a:t>
            </a:r>
            <a:r>
              <a:rPr lang="fi-FI" sz="1800" dirty="0"/>
              <a:t> </a:t>
            </a:r>
            <a:r>
              <a:rPr lang="fi-FI" sz="1800" dirty="0" err="1"/>
              <a:t>jabatan</a:t>
            </a:r>
            <a:r>
              <a:rPr lang="fi-FI" sz="1800" dirty="0"/>
              <a:t> </a:t>
            </a:r>
            <a:r>
              <a:rPr lang="fi-FI" sz="1800" dirty="0" err="1"/>
              <a:t>fungsional</a:t>
            </a:r>
            <a:r>
              <a:rPr lang="fi-FI" sz="1800" dirty="0"/>
              <a:t> PLP; </a:t>
            </a:r>
          </a:p>
          <a:p>
            <a:r>
              <a:rPr lang="fi-FI" sz="1800" dirty="0" err="1"/>
              <a:t>penyusunan</a:t>
            </a:r>
            <a:r>
              <a:rPr lang="fi-FI" sz="1800" dirty="0"/>
              <a:t> </a:t>
            </a:r>
            <a:r>
              <a:rPr lang="fi-FI" sz="1800" dirty="0" err="1"/>
              <a:t>pedoman</a:t>
            </a:r>
            <a:r>
              <a:rPr lang="fi-FI" sz="1800" dirty="0"/>
              <a:t> </a:t>
            </a:r>
            <a:r>
              <a:rPr lang="fi-FI" sz="1800" dirty="0" err="1"/>
              <a:t>formasi</a:t>
            </a:r>
            <a:r>
              <a:rPr lang="fi-FI" sz="1800" dirty="0"/>
              <a:t> </a:t>
            </a:r>
            <a:r>
              <a:rPr lang="fi-FI" sz="1800" dirty="0" err="1"/>
              <a:t>jabatan</a:t>
            </a:r>
            <a:r>
              <a:rPr lang="fi-FI" sz="1800" dirty="0"/>
              <a:t> </a:t>
            </a:r>
            <a:r>
              <a:rPr lang="fi-FI" sz="1800" dirty="0" err="1"/>
              <a:t>fungsional</a:t>
            </a:r>
            <a:r>
              <a:rPr lang="fi-FI" sz="1800" dirty="0"/>
              <a:t> PLP; </a:t>
            </a:r>
          </a:p>
          <a:p>
            <a:r>
              <a:rPr lang="fi-FI" sz="1800" dirty="0" err="1"/>
              <a:t>penetapan</a:t>
            </a:r>
            <a:r>
              <a:rPr lang="fi-FI" sz="1800" dirty="0"/>
              <a:t> </a:t>
            </a:r>
            <a:r>
              <a:rPr lang="fi-FI" sz="1800" dirty="0" err="1"/>
              <a:t>standar</a:t>
            </a:r>
            <a:r>
              <a:rPr lang="fi-FI" sz="1800" dirty="0"/>
              <a:t> </a:t>
            </a:r>
            <a:r>
              <a:rPr lang="fi-FI" sz="1800" dirty="0" err="1"/>
              <a:t>kompetensi</a:t>
            </a:r>
            <a:r>
              <a:rPr lang="fi-FI" sz="1800" dirty="0"/>
              <a:t> </a:t>
            </a:r>
            <a:r>
              <a:rPr lang="fi-FI" sz="1800" dirty="0" err="1"/>
              <a:t>jabatan</a:t>
            </a:r>
            <a:r>
              <a:rPr lang="fi-FI" sz="1800" dirty="0"/>
              <a:t> </a:t>
            </a:r>
            <a:r>
              <a:rPr lang="fi-FI" sz="1800" dirty="0" err="1"/>
              <a:t>fungsional</a:t>
            </a:r>
            <a:r>
              <a:rPr lang="fi-FI" sz="1800" dirty="0"/>
              <a:t> PLP; </a:t>
            </a:r>
          </a:p>
          <a:p>
            <a:r>
              <a:rPr lang="fi-FI" sz="1800" dirty="0" err="1"/>
              <a:t>pengusulan</a:t>
            </a:r>
            <a:r>
              <a:rPr lang="fi-FI" sz="1800" dirty="0"/>
              <a:t> </a:t>
            </a:r>
            <a:r>
              <a:rPr lang="fi-FI" sz="1800" dirty="0" err="1"/>
              <a:t>tunjangan</a:t>
            </a:r>
            <a:r>
              <a:rPr lang="fi-FI" sz="1800" dirty="0"/>
              <a:t> </a:t>
            </a:r>
            <a:r>
              <a:rPr lang="fi-FI" sz="1800" dirty="0" err="1"/>
              <a:t>jabatan</a:t>
            </a:r>
            <a:r>
              <a:rPr lang="fi-FI" sz="1800" dirty="0"/>
              <a:t> </a:t>
            </a:r>
            <a:r>
              <a:rPr lang="fi-FI" sz="1800" dirty="0" err="1"/>
              <a:t>fungsional</a:t>
            </a:r>
            <a:r>
              <a:rPr lang="fi-FI" sz="1800" dirty="0"/>
              <a:t> PLP; </a:t>
            </a:r>
          </a:p>
          <a:p>
            <a:r>
              <a:rPr lang="fi-FI" sz="1800" dirty="0" err="1"/>
              <a:t>sosialisasi</a:t>
            </a:r>
            <a:r>
              <a:rPr lang="fi-FI" sz="1800" dirty="0"/>
              <a:t> </a:t>
            </a:r>
            <a:r>
              <a:rPr lang="fi-FI" sz="1800" dirty="0" err="1"/>
              <a:t>jabatan</a:t>
            </a:r>
            <a:r>
              <a:rPr lang="fi-FI" sz="1800" dirty="0"/>
              <a:t> </a:t>
            </a:r>
            <a:r>
              <a:rPr lang="fi-FI" sz="1800" dirty="0" err="1"/>
              <a:t>fungsional</a:t>
            </a:r>
            <a:r>
              <a:rPr lang="fi-FI" sz="1800" dirty="0"/>
              <a:t> PLP </a:t>
            </a:r>
            <a:r>
              <a:rPr lang="fi-FI" sz="1800" dirty="0" err="1"/>
              <a:t>serta</a:t>
            </a:r>
            <a:r>
              <a:rPr lang="fi-FI" sz="1800" dirty="0"/>
              <a:t> </a:t>
            </a:r>
            <a:r>
              <a:rPr lang="fi-FI" sz="1800" dirty="0" err="1"/>
              <a:t>petunjuk</a:t>
            </a:r>
            <a:r>
              <a:rPr lang="fi-FI" sz="1800" dirty="0"/>
              <a:t> </a:t>
            </a:r>
            <a:r>
              <a:rPr lang="fi-FI" sz="1800" dirty="0" err="1"/>
              <a:t>pelaksanaannya</a:t>
            </a:r>
            <a:r>
              <a:rPr lang="fi-FI" sz="1800" dirty="0"/>
              <a:t>; </a:t>
            </a:r>
          </a:p>
          <a:p>
            <a:r>
              <a:rPr lang="fi-FI" sz="1800" dirty="0" err="1" smtClean="0"/>
              <a:t>penyusunan</a:t>
            </a:r>
            <a:r>
              <a:rPr lang="fi-FI" sz="1800" dirty="0" smtClean="0"/>
              <a:t> </a:t>
            </a:r>
            <a:r>
              <a:rPr lang="fi-FI" sz="1800" dirty="0" err="1"/>
              <a:t>kurikulum</a:t>
            </a:r>
            <a:r>
              <a:rPr lang="fi-FI" sz="1800" dirty="0"/>
              <a:t> </a:t>
            </a:r>
            <a:r>
              <a:rPr lang="fi-FI" sz="1800" dirty="0" err="1"/>
              <a:t>pendidikan</a:t>
            </a:r>
            <a:r>
              <a:rPr lang="fi-FI" sz="1800" dirty="0"/>
              <a:t> </a:t>
            </a:r>
            <a:r>
              <a:rPr lang="fi-FI" sz="1800" dirty="0" err="1"/>
              <a:t>dan</a:t>
            </a:r>
            <a:r>
              <a:rPr lang="fi-FI" sz="1800" dirty="0"/>
              <a:t> </a:t>
            </a:r>
            <a:r>
              <a:rPr lang="fi-FI" sz="1800" dirty="0" err="1"/>
              <a:t>pelatihan</a:t>
            </a:r>
            <a:r>
              <a:rPr lang="fi-FI" sz="1800" dirty="0"/>
              <a:t> </a:t>
            </a:r>
            <a:r>
              <a:rPr lang="fi-FI" sz="1800" dirty="0" err="1" smtClean="0"/>
              <a:t>fungsional</a:t>
            </a:r>
            <a:r>
              <a:rPr lang="fi-FI" sz="1800" dirty="0" smtClean="0"/>
              <a:t> </a:t>
            </a:r>
            <a:r>
              <a:rPr lang="fi-FI" sz="1800" dirty="0" err="1" smtClean="0"/>
              <a:t>teknis</a:t>
            </a:r>
            <a:r>
              <a:rPr lang="fi-FI" sz="1800" dirty="0" smtClean="0"/>
              <a:t> PLP</a:t>
            </a:r>
            <a:r>
              <a:rPr lang="fi-FI" sz="1800" dirty="0"/>
              <a:t>; </a:t>
            </a:r>
          </a:p>
          <a:p>
            <a:r>
              <a:rPr lang="fi-FI" sz="1800" dirty="0" err="1"/>
              <a:t>penyelenggaraan</a:t>
            </a:r>
            <a:r>
              <a:rPr lang="fi-FI" sz="1800" dirty="0"/>
              <a:t> </a:t>
            </a:r>
            <a:r>
              <a:rPr lang="fi-FI" sz="1800" dirty="0" err="1"/>
              <a:t>pendidikan</a:t>
            </a:r>
            <a:r>
              <a:rPr lang="fi-FI" sz="1800" dirty="0"/>
              <a:t> </a:t>
            </a:r>
            <a:r>
              <a:rPr lang="fi-FI" sz="1800" dirty="0" err="1"/>
              <a:t>dan</a:t>
            </a:r>
            <a:r>
              <a:rPr lang="fi-FI" sz="1800" dirty="0"/>
              <a:t> </a:t>
            </a:r>
            <a:r>
              <a:rPr lang="fi-FI" sz="1800" dirty="0" err="1"/>
              <a:t>pelatihan</a:t>
            </a:r>
            <a:r>
              <a:rPr lang="fi-FI" sz="1800" dirty="0"/>
              <a:t> </a:t>
            </a:r>
            <a:r>
              <a:rPr lang="fi-FI" sz="1800" dirty="0" err="1" smtClean="0"/>
              <a:t>fungsional</a:t>
            </a:r>
            <a:r>
              <a:rPr lang="fi-FI" sz="1800" dirty="0" smtClean="0"/>
              <a:t> </a:t>
            </a:r>
            <a:r>
              <a:rPr lang="fi-FI" sz="1800" dirty="0" err="1"/>
              <a:t>teknis</a:t>
            </a:r>
            <a:r>
              <a:rPr lang="fi-FI" sz="1800" dirty="0"/>
              <a:t> </a:t>
            </a:r>
            <a:r>
              <a:rPr lang="fi-FI" sz="1800" dirty="0" err="1"/>
              <a:t>bagi</a:t>
            </a:r>
            <a:r>
              <a:rPr lang="fi-FI" sz="1800" dirty="0"/>
              <a:t> PLP </a:t>
            </a:r>
            <a:r>
              <a:rPr lang="fi-FI" sz="1800" dirty="0" err="1"/>
              <a:t>dan</a:t>
            </a:r>
            <a:r>
              <a:rPr lang="fi-FI" sz="1800" dirty="0"/>
              <a:t> </a:t>
            </a:r>
            <a:r>
              <a:rPr lang="fi-FI" sz="1800" dirty="0" err="1"/>
              <a:t>penetapan</a:t>
            </a:r>
            <a:r>
              <a:rPr lang="fi-FI" sz="1800" dirty="0"/>
              <a:t> </a:t>
            </a:r>
            <a:r>
              <a:rPr lang="fi-FI" sz="1800" dirty="0" err="1"/>
              <a:t>sertifikasi</a:t>
            </a:r>
            <a:r>
              <a:rPr lang="fi-FI" sz="1800" dirty="0"/>
              <a:t>; </a:t>
            </a:r>
          </a:p>
          <a:p>
            <a:r>
              <a:rPr lang="fi-FI" sz="1800" dirty="0" err="1"/>
              <a:t>pengembangan</a:t>
            </a:r>
            <a:r>
              <a:rPr lang="fi-FI" sz="1800" dirty="0"/>
              <a:t> </a:t>
            </a:r>
            <a:r>
              <a:rPr lang="fi-FI" sz="1800" dirty="0" err="1"/>
              <a:t>sistem</a:t>
            </a:r>
            <a:r>
              <a:rPr lang="fi-FI" sz="1800" dirty="0"/>
              <a:t> </a:t>
            </a:r>
            <a:r>
              <a:rPr lang="fi-FI" sz="1800" dirty="0" err="1"/>
              <a:t>informasi</a:t>
            </a:r>
            <a:r>
              <a:rPr lang="fi-FI" sz="1800" dirty="0"/>
              <a:t> </a:t>
            </a:r>
            <a:r>
              <a:rPr lang="fi-FI" sz="1800" dirty="0" err="1"/>
              <a:t>jabatan</a:t>
            </a:r>
            <a:r>
              <a:rPr lang="fi-FI" sz="1800" dirty="0"/>
              <a:t> </a:t>
            </a:r>
            <a:r>
              <a:rPr lang="fi-FI" sz="1800" dirty="0" err="1"/>
              <a:t>fungsional</a:t>
            </a:r>
            <a:r>
              <a:rPr lang="fi-FI" sz="1800" dirty="0"/>
              <a:t> PLP; </a:t>
            </a:r>
          </a:p>
          <a:p>
            <a:r>
              <a:rPr lang="fi-FI" sz="1800" dirty="0" err="1"/>
              <a:t>fasilitasi</a:t>
            </a:r>
            <a:r>
              <a:rPr lang="fi-FI" sz="1800" dirty="0"/>
              <a:t> </a:t>
            </a:r>
            <a:r>
              <a:rPr lang="fi-FI" sz="1800" dirty="0" err="1"/>
              <a:t>penerapan</a:t>
            </a:r>
            <a:r>
              <a:rPr lang="fi-FI" sz="1800" dirty="0"/>
              <a:t> </a:t>
            </a:r>
            <a:r>
              <a:rPr lang="fi-FI" sz="1800" dirty="0" err="1"/>
              <a:t>pelaksanaan</a:t>
            </a:r>
            <a:r>
              <a:rPr lang="fi-FI" sz="1800" dirty="0"/>
              <a:t> </a:t>
            </a:r>
            <a:r>
              <a:rPr lang="fi-FI" sz="1800" dirty="0" err="1"/>
              <a:t>jabatan</a:t>
            </a:r>
            <a:r>
              <a:rPr lang="fi-FI" sz="1800" dirty="0"/>
              <a:t> </a:t>
            </a:r>
            <a:r>
              <a:rPr lang="fi-FI" sz="1800" dirty="0" err="1"/>
              <a:t>fungsional</a:t>
            </a:r>
            <a:r>
              <a:rPr lang="fi-FI" sz="1800" dirty="0"/>
              <a:t> PLP; </a:t>
            </a:r>
          </a:p>
          <a:p>
            <a:r>
              <a:rPr lang="fi-FI" sz="1800" dirty="0" err="1"/>
              <a:t>fasilitasi</a:t>
            </a:r>
            <a:r>
              <a:rPr lang="fi-FI" sz="1800" dirty="0"/>
              <a:t> </a:t>
            </a:r>
            <a:r>
              <a:rPr lang="fi-FI" sz="1800" dirty="0" err="1"/>
              <a:t>pembentukan</a:t>
            </a:r>
            <a:r>
              <a:rPr lang="fi-FI" sz="1800" dirty="0"/>
              <a:t> </a:t>
            </a:r>
            <a:r>
              <a:rPr lang="fi-FI" sz="1800" dirty="0" err="1"/>
              <a:t>organisasi</a:t>
            </a:r>
            <a:r>
              <a:rPr lang="fi-FI" sz="1800" dirty="0"/>
              <a:t> </a:t>
            </a:r>
            <a:r>
              <a:rPr lang="fi-FI" sz="1800" dirty="0" err="1"/>
              <a:t>profesi</a:t>
            </a:r>
            <a:r>
              <a:rPr lang="fi-FI" sz="1800" dirty="0"/>
              <a:t> PLP</a:t>
            </a:r>
            <a:r>
              <a:rPr lang="fi-FI" sz="1800" dirty="0" smtClean="0"/>
              <a:t>;</a:t>
            </a:r>
            <a:endParaRPr lang="fi-FI" sz="1800" dirty="0"/>
          </a:p>
          <a:p>
            <a:r>
              <a:rPr lang="fi-FI" sz="1800" dirty="0" err="1" smtClean="0"/>
              <a:t>fasilitasi</a:t>
            </a:r>
            <a:r>
              <a:rPr lang="fi-FI" sz="1800" dirty="0" smtClean="0"/>
              <a:t> </a:t>
            </a:r>
            <a:r>
              <a:rPr lang="fi-FI" sz="1800" dirty="0" err="1"/>
              <a:t>penyusunan</a:t>
            </a:r>
            <a:r>
              <a:rPr lang="fi-FI" sz="1800" dirty="0"/>
              <a:t> </a:t>
            </a:r>
            <a:r>
              <a:rPr lang="fi-FI" sz="1800" dirty="0" err="1"/>
              <a:t>dan</a:t>
            </a:r>
            <a:r>
              <a:rPr lang="fi-FI" sz="1800" dirty="0"/>
              <a:t> </a:t>
            </a:r>
            <a:r>
              <a:rPr lang="fi-FI" sz="1800" dirty="0" err="1"/>
              <a:t>penetapan</a:t>
            </a:r>
            <a:r>
              <a:rPr lang="fi-FI" sz="1800" dirty="0"/>
              <a:t> </a:t>
            </a:r>
            <a:r>
              <a:rPr lang="fi-FI" sz="1800" dirty="0" err="1"/>
              <a:t>etika</a:t>
            </a:r>
            <a:r>
              <a:rPr lang="fi-FI" sz="1800" dirty="0"/>
              <a:t> </a:t>
            </a:r>
            <a:r>
              <a:rPr lang="fi-FI" sz="1800" dirty="0" err="1"/>
              <a:t>profesi</a:t>
            </a:r>
            <a:r>
              <a:rPr lang="fi-FI" sz="1800" dirty="0"/>
              <a:t> </a:t>
            </a:r>
            <a:r>
              <a:rPr lang="fi-FI" sz="1800" dirty="0" err="1"/>
              <a:t>dan</a:t>
            </a:r>
            <a:r>
              <a:rPr lang="fi-FI" sz="1800" dirty="0"/>
              <a:t> </a:t>
            </a:r>
            <a:r>
              <a:rPr lang="fi-FI" sz="1800" dirty="0" err="1"/>
              <a:t>kode</a:t>
            </a:r>
            <a:r>
              <a:rPr lang="fi-FI" sz="1800" dirty="0"/>
              <a:t> </a:t>
            </a:r>
            <a:r>
              <a:rPr lang="fi-FI" sz="1800" dirty="0" err="1"/>
              <a:t>etik</a:t>
            </a:r>
            <a:r>
              <a:rPr lang="fi-FI" sz="1800" dirty="0"/>
              <a:t> PLP; </a:t>
            </a:r>
            <a:r>
              <a:rPr lang="fi-FI" sz="1800" dirty="0" err="1"/>
              <a:t>dan</a:t>
            </a:r>
            <a:r>
              <a:rPr lang="fi-FI" sz="1800" dirty="0"/>
              <a:t> </a:t>
            </a:r>
          </a:p>
          <a:p>
            <a:r>
              <a:rPr lang="fi-FI" sz="1800" dirty="0" err="1" smtClean="0"/>
              <a:t>pemantauan</a:t>
            </a:r>
            <a:r>
              <a:rPr lang="fi-FI" sz="1800" dirty="0" smtClean="0"/>
              <a:t> </a:t>
            </a:r>
            <a:r>
              <a:rPr lang="fi-FI" sz="1800" dirty="0" err="1"/>
              <a:t>dan</a:t>
            </a:r>
            <a:r>
              <a:rPr lang="fi-FI" sz="1800" dirty="0"/>
              <a:t> </a:t>
            </a:r>
            <a:r>
              <a:rPr lang="fi-FI" sz="1800" dirty="0" err="1"/>
              <a:t>evaluasi</a:t>
            </a:r>
            <a:r>
              <a:rPr lang="fi-FI" sz="1800" dirty="0"/>
              <a:t> </a:t>
            </a:r>
            <a:r>
              <a:rPr lang="fi-FI" sz="1800" dirty="0" err="1"/>
              <a:t>jabatan</a:t>
            </a:r>
            <a:r>
              <a:rPr lang="fi-FI" sz="1800" dirty="0"/>
              <a:t> </a:t>
            </a:r>
            <a:r>
              <a:rPr lang="fi-FI" sz="1800" dirty="0" err="1"/>
              <a:t>fungsional</a:t>
            </a:r>
            <a:r>
              <a:rPr lang="fi-FI" sz="1800" dirty="0"/>
              <a:t> PLP.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15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467545" y="27296"/>
            <a:ext cx="8352927" cy="690562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i="1" dirty="0" smtClean="0">
                <a:solidFill>
                  <a:srgbClr val="FFC000"/>
                </a:solidFill>
                <a:latin typeface="Berlin Sans FB Demi" pitchFamily="34" charset="0"/>
              </a:rPr>
              <a:t>JABATAN FUNGSIONAL PLP</a:t>
            </a:r>
            <a:r>
              <a:rPr lang="en-US" sz="4400" b="1" dirty="0" smtClean="0">
                <a:solidFill>
                  <a:srgbClr val="FFC000"/>
                </a:solidFill>
                <a:latin typeface="Berlin Sans FB Demi" pitchFamily="34" charset="0"/>
              </a:rPr>
              <a:t> </a:t>
            </a:r>
            <a:endParaRPr lang="en-US" sz="4400" b="1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67544" y="717858"/>
            <a:ext cx="2357438" cy="110490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UU No. </a:t>
            </a:r>
            <a:r>
              <a:rPr lang="en-US" dirty="0" smtClean="0">
                <a:solidFill>
                  <a:srgbClr val="000000"/>
                </a:solidFill>
              </a:rPr>
              <a:t>8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1974 JO No 43 </a:t>
            </a:r>
            <a:r>
              <a:rPr lang="en-US" dirty="0" err="1" smtClean="0">
                <a:solidFill>
                  <a:srgbClr val="000000"/>
                </a:solidFill>
              </a:rPr>
              <a:t>Tahun</a:t>
            </a:r>
            <a:r>
              <a:rPr lang="en-US" dirty="0" smtClean="0">
                <a:solidFill>
                  <a:srgbClr val="000000"/>
                </a:solidFill>
              </a:rPr>
              <a:t> 1999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4139952" y="894071"/>
            <a:ext cx="4691062" cy="928687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just">
              <a:lnSpc>
                <a:spcPct val="75000"/>
              </a:lnSpc>
              <a:tabLst>
                <a:tab pos="0" algn="l"/>
              </a:tabLst>
              <a:defRPr/>
            </a:pP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Instrumen</a:t>
            </a:r>
            <a:endParaRPr lang="en-US" sz="2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43307" y="786120"/>
            <a:ext cx="1036638" cy="96837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ttg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39553" y="4352031"/>
            <a:ext cx="2376264" cy="1093193"/>
          </a:xfrm>
          <a:prstGeom prst="homePlate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r>
              <a:rPr lang="en-US" dirty="0" err="1">
                <a:solidFill>
                  <a:srgbClr val="000000"/>
                </a:solidFill>
              </a:rPr>
              <a:t>PermenPAN</a:t>
            </a:r>
            <a:r>
              <a:rPr lang="en-US" dirty="0">
                <a:solidFill>
                  <a:srgbClr val="000000"/>
                </a:solidFill>
              </a:rPr>
              <a:t>-RB No 03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2010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4158030" y="4406899"/>
            <a:ext cx="4630737" cy="817563"/>
          </a:xfrm>
          <a:prstGeom prst="snip2DiagRect">
            <a:avLst/>
          </a:prstGeom>
          <a:solidFill>
            <a:srgbClr val="FF0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just">
              <a:lnSpc>
                <a:spcPct val="75000"/>
              </a:lnSpc>
              <a:defRPr/>
            </a:pP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Jabatan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Fungsional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PLP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dan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Angka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Kreditnya</a:t>
            </a:r>
            <a:endParaRPr lang="en-US" sz="2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539554" y="5564981"/>
            <a:ext cx="2376264" cy="1140619"/>
          </a:xfrm>
          <a:prstGeom prst="homePlat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Permendikbud</a:t>
            </a:r>
            <a:r>
              <a:rPr lang="en-US" dirty="0" smtClean="0">
                <a:solidFill>
                  <a:srgbClr val="000000"/>
                </a:solidFill>
              </a:rPr>
              <a:t> No 145 </a:t>
            </a:r>
            <a:r>
              <a:rPr lang="en-US" dirty="0" err="1" smtClean="0">
                <a:solidFill>
                  <a:srgbClr val="000000"/>
                </a:solidFill>
              </a:rPr>
              <a:t>Tahun</a:t>
            </a:r>
            <a:r>
              <a:rPr lang="en-US" dirty="0" smtClean="0">
                <a:solidFill>
                  <a:srgbClr val="000000"/>
                </a:solidFill>
              </a:rPr>
              <a:t>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4112408" y="5616971"/>
            <a:ext cx="4640262" cy="1036638"/>
          </a:xfrm>
          <a:prstGeom prst="snip2Diag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just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Petunjuk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Teknis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Jabatan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Fungsional</a:t>
            </a:r>
            <a:r>
              <a:rPr lang="en-US" dirty="0" smtClean="0">
                <a:solidFill>
                  <a:srgbClr val="000000"/>
                </a:solidFill>
              </a:rPr>
              <a:t> PLP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Angka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Kreditnya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86881" y="5564981"/>
            <a:ext cx="1036638" cy="103663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2200" dirty="0" err="1">
                <a:solidFill>
                  <a:srgbClr val="000000"/>
                </a:solidFill>
                <a:cs typeface="Arial" pitchFamily="34" charset="0"/>
              </a:rPr>
              <a:t>ttg</a:t>
            </a:r>
            <a:r>
              <a:rPr lang="en-US" sz="2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Pentagon 15"/>
          <p:cNvSpPr/>
          <p:nvPr/>
        </p:nvSpPr>
        <p:spPr>
          <a:xfrm>
            <a:off x="467544" y="3124200"/>
            <a:ext cx="2357438" cy="110490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Peraturan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Presiden</a:t>
            </a:r>
            <a:r>
              <a:rPr lang="en-US" dirty="0" smtClean="0">
                <a:solidFill>
                  <a:srgbClr val="000000"/>
                </a:solidFill>
              </a:rPr>
              <a:t> No 21 </a:t>
            </a:r>
            <a:r>
              <a:rPr lang="en-US" dirty="0" err="1" smtClean="0">
                <a:solidFill>
                  <a:srgbClr val="000000"/>
                </a:solidFill>
              </a:rPr>
              <a:t>Tahun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9796" y="3143188"/>
            <a:ext cx="1036638" cy="96837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ttg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Snip Diagonal Corner Rectangle 4"/>
          <p:cNvSpPr/>
          <p:nvPr/>
        </p:nvSpPr>
        <p:spPr>
          <a:xfrm>
            <a:off x="4158030" y="3166384"/>
            <a:ext cx="4691062" cy="1106487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just">
              <a:lnSpc>
                <a:spcPct val="75000"/>
              </a:lnSpc>
              <a:tabLst>
                <a:tab pos="0" algn="l"/>
              </a:tabLst>
              <a:defRPr/>
            </a:pP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dan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Pelatihan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Diklat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)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Fungsional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Pegawai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Negeri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Sipil</a:t>
            </a:r>
            <a:endParaRPr lang="en-US" sz="2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91810" y="4297362"/>
            <a:ext cx="1036638" cy="10366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2200" dirty="0" err="1">
                <a:solidFill>
                  <a:srgbClr val="000000"/>
                </a:solidFill>
                <a:cs typeface="Arial" pitchFamily="34" charset="0"/>
              </a:rPr>
              <a:t>ttg</a:t>
            </a:r>
            <a:r>
              <a:rPr lang="en-US" sz="22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1" name="Pentagon 20"/>
          <p:cNvSpPr/>
          <p:nvPr/>
        </p:nvSpPr>
        <p:spPr>
          <a:xfrm>
            <a:off x="467544" y="1916832"/>
            <a:ext cx="2357438" cy="110490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PP No 16 </a:t>
            </a:r>
            <a:r>
              <a:rPr lang="en-US" dirty="0" err="1" smtClean="0">
                <a:solidFill>
                  <a:srgbClr val="000000"/>
                </a:solidFill>
              </a:rPr>
              <a:t>Tahun</a:t>
            </a:r>
            <a:r>
              <a:rPr lang="en-US" dirty="0" smtClean="0">
                <a:solidFill>
                  <a:srgbClr val="000000"/>
                </a:solidFill>
              </a:rPr>
              <a:t> 1994 JO No 40 </a:t>
            </a:r>
            <a:r>
              <a:rPr lang="en-US" dirty="0" err="1" smtClean="0">
                <a:solidFill>
                  <a:srgbClr val="000000"/>
                </a:solidFill>
              </a:rPr>
              <a:t>Tahun</a:t>
            </a:r>
            <a:r>
              <a:rPr lang="en-US" dirty="0" smtClean="0">
                <a:solidFill>
                  <a:srgbClr val="000000"/>
                </a:solidFill>
              </a:rPr>
              <a:t>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16388" y="2021190"/>
            <a:ext cx="1036638" cy="96837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ttg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Snip Diagonal Corner Rectangle 4"/>
          <p:cNvSpPr/>
          <p:nvPr/>
        </p:nvSpPr>
        <p:spPr>
          <a:xfrm>
            <a:off x="4087008" y="2038853"/>
            <a:ext cx="4691062" cy="728664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just">
              <a:lnSpc>
                <a:spcPct val="75000"/>
              </a:lnSpc>
              <a:tabLst>
                <a:tab pos="0" algn="l"/>
              </a:tabLst>
              <a:defRPr/>
            </a:pP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Jabatan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Fungsional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Pegawai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Negeri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Sipil</a:t>
            </a:r>
            <a:endParaRPr lang="en-US" sz="22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"/>
          <p:cNvSpPr txBox="1">
            <a:spLocks noChangeArrowheads="1"/>
          </p:cNvSpPr>
          <p:nvPr/>
        </p:nvSpPr>
        <p:spPr bwMode="gray"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0349" tIns="45175" rIns="90349" bIns="45175" anchor="ctr"/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FFFFFF"/>
                </a:solidFill>
              </a:rPr>
              <a:t>KARIR PLP KETERAMPILAN</a:t>
            </a:r>
            <a:endParaRPr lang="en-US" sz="2400" b="1" kern="0" dirty="0">
              <a:solidFill>
                <a:srgbClr val="FFFFFF"/>
              </a:solidFill>
            </a:endParaRPr>
          </a:p>
        </p:txBody>
      </p: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0" y="4005064"/>
            <a:ext cx="3994151" cy="1365250"/>
            <a:chOff x="0" y="4500570"/>
            <a:chExt cx="3994150" cy="1365250"/>
          </a:xfrm>
        </p:grpSpPr>
        <p:sp>
          <p:nvSpPr>
            <p:cNvPr id="32799" name="AutoShape 4"/>
            <p:cNvSpPr>
              <a:spLocks noChangeArrowheads="1"/>
            </p:cNvSpPr>
            <p:nvPr/>
          </p:nvSpPr>
          <p:spPr bwMode="ltGray">
            <a:xfrm>
              <a:off x="2154238" y="4694238"/>
              <a:ext cx="1839912" cy="914400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800" name="AutoShape 11"/>
            <p:cNvSpPr>
              <a:spLocks noChangeArrowheads="1"/>
            </p:cNvSpPr>
            <p:nvPr/>
          </p:nvSpPr>
          <p:spPr bwMode="gray">
            <a:xfrm>
              <a:off x="2312988" y="5013325"/>
              <a:ext cx="482600" cy="381000"/>
            </a:xfrm>
            <a:prstGeom prst="rightArrow">
              <a:avLst>
                <a:gd name="adj1" fmla="val 50000"/>
                <a:gd name="adj2" fmla="val 52778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801" name="Oval 14"/>
            <p:cNvSpPr>
              <a:spLocks noChangeArrowheads="1"/>
            </p:cNvSpPr>
            <p:nvPr/>
          </p:nvSpPr>
          <p:spPr bwMode="gray">
            <a:xfrm>
              <a:off x="31750" y="5461000"/>
              <a:ext cx="2292350" cy="320675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5" name="AutoShape 15"/>
            <p:cNvSpPr>
              <a:spLocks noChangeArrowheads="1"/>
            </p:cNvSpPr>
            <p:nvPr/>
          </p:nvSpPr>
          <p:spPr bwMode="gray">
            <a:xfrm>
              <a:off x="0" y="4500570"/>
              <a:ext cx="2292350" cy="1365250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6" name="Text Box 24"/>
            <p:cNvSpPr txBox="1">
              <a:spLocks noChangeArrowheads="1"/>
            </p:cNvSpPr>
            <p:nvPr/>
          </p:nvSpPr>
          <p:spPr bwMode="white">
            <a:xfrm>
              <a:off x="104775" y="5024438"/>
              <a:ext cx="2128838" cy="412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P</a:t>
              </a:r>
              <a:r>
                <a:rPr lang="id-ID" sz="20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ELAKSANA</a:t>
              </a:r>
              <a:endParaRPr lang="en-US" sz="2000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gray">
            <a:xfrm>
              <a:off x="3232150" y="4876800"/>
              <a:ext cx="519113" cy="733425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9" name="Oval 27"/>
            <p:cNvSpPr>
              <a:spLocks noChangeArrowheads="1"/>
            </p:cNvSpPr>
            <p:nvPr/>
          </p:nvSpPr>
          <p:spPr bwMode="gray">
            <a:xfrm flipH="1">
              <a:off x="3386138" y="4687888"/>
              <a:ext cx="174625" cy="18891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755" y="1556795"/>
            <a:ext cx="8645525" cy="5054071"/>
            <a:chOff x="31750" y="1772816"/>
            <a:chExt cx="8645525" cy="5054071"/>
          </a:xfrm>
        </p:grpSpPr>
        <p:sp>
          <p:nvSpPr>
            <p:cNvPr id="29698" name="Freeform 3"/>
            <p:cNvSpPr>
              <a:spLocks/>
            </p:cNvSpPr>
            <p:nvPr/>
          </p:nvSpPr>
          <p:spPr bwMode="gray">
            <a:xfrm>
              <a:off x="533400" y="3622254"/>
              <a:ext cx="7999413" cy="3179762"/>
            </a:xfrm>
            <a:custGeom>
              <a:avLst/>
              <a:gdLst>
                <a:gd name="T0" fmla="*/ 0 w 5424"/>
                <a:gd name="T1" fmla="*/ 2147483647 h 1488"/>
                <a:gd name="T2" fmla="*/ 0 w 5424"/>
                <a:gd name="T3" fmla="*/ 2147483647 h 1488"/>
                <a:gd name="T4" fmla="*/ 2147483647 w 5424"/>
                <a:gd name="T5" fmla="*/ 2147483647 h 1488"/>
                <a:gd name="T6" fmla="*/ 2147483647 w 5424"/>
                <a:gd name="T7" fmla="*/ 2147483647 h 1488"/>
                <a:gd name="T8" fmla="*/ 2147483647 w 5424"/>
                <a:gd name="T9" fmla="*/ 2147483647 h 1488"/>
                <a:gd name="T10" fmla="*/ 2147483647 w 5424"/>
                <a:gd name="T11" fmla="*/ 2147483647 h 1488"/>
                <a:gd name="T12" fmla="*/ 2147483647 w 5424"/>
                <a:gd name="T13" fmla="*/ 2147483647 h 1488"/>
                <a:gd name="T14" fmla="*/ 2147483647 w 5424"/>
                <a:gd name="T15" fmla="*/ 2147483647 h 1488"/>
                <a:gd name="T16" fmla="*/ 2147483647 w 5424"/>
                <a:gd name="T17" fmla="*/ 2147483647 h 1488"/>
                <a:gd name="T18" fmla="*/ 2147483647 w 5424"/>
                <a:gd name="T19" fmla="*/ 0 h 1488"/>
                <a:gd name="T20" fmla="*/ 2147483647 w 5424"/>
                <a:gd name="T21" fmla="*/ 0 h 1488"/>
                <a:gd name="T22" fmla="*/ 2147483647 w 5424"/>
                <a:gd name="T23" fmla="*/ 2147483647 h 1488"/>
                <a:gd name="T24" fmla="*/ 2147483647 w 5424"/>
                <a:gd name="T25" fmla="*/ 2147483647 h 1488"/>
                <a:gd name="T26" fmla="*/ 2147483647 w 5424"/>
                <a:gd name="T27" fmla="*/ 2147483647 h 1488"/>
                <a:gd name="T28" fmla="*/ 2147483647 w 5424"/>
                <a:gd name="T29" fmla="*/ 2147483647 h 1488"/>
                <a:gd name="T30" fmla="*/ 2147483647 w 5424"/>
                <a:gd name="T31" fmla="*/ 2147483647 h 1488"/>
                <a:gd name="T32" fmla="*/ 0 w 5424"/>
                <a:gd name="T33" fmla="*/ 2147483647 h 1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24"/>
                <a:gd name="T52" fmla="*/ 0 h 1488"/>
                <a:gd name="T53" fmla="*/ 5424 w 5424"/>
                <a:gd name="T54" fmla="*/ 1488 h 14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24" h="1488">
                  <a:moveTo>
                    <a:pt x="0" y="1440"/>
                  </a:moveTo>
                  <a:lnTo>
                    <a:pt x="0" y="1488"/>
                  </a:lnTo>
                  <a:lnTo>
                    <a:pt x="1152" y="1488"/>
                  </a:lnTo>
                  <a:lnTo>
                    <a:pt x="1392" y="1008"/>
                  </a:lnTo>
                  <a:lnTo>
                    <a:pt x="2544" y="1008"/>
                  </a:lnTo>
                  <a:lnTo>
                    <a:pt x="2832" y="528"/>
                  </a:lnTo>
                  <a:lnTo>
                    <a:pt x="3984" y="528"/>
                  </a:lnTo>
                  <a:lnTo>
                    <a:pt x="4272" y="48"/>
                  </a:lnTo>
                  <a:lnTo>
                    <a:pt x="5424" y="48"/>
                  </a:lnTo>
                  <a:lnTo>
                    <a:pt x="5424" y="0"/>
                  </a:lnTo>
                  <a:lnTo>
                    <a:pt x="4272" y="0"/>
                  </a:lnTo>
                  <a:lnTo>
                    <a:pt x="3984" y="480"/>
                  </a:lnTo>
                  <a:lnTo>
                    <a:pt x="2832" y="480"/>
                  </a:lnTo>
                  <a:lnTo>
                    <a:pt x="2544" y="960"/>
                  </a:lnTo>
                  <a:lnTo>
                    <a:pt x="1392" y="960"/>
                  </a:lnTo>
                  <a:lnTo>
                    <a:pt x="1152" y="1440"/>
                  </a:lnTo>
                  <a:lnTo>
                    <a:pt x="0" y="1440"/>
                  </a:lnTo>
                  <a:close/>
                </a:path>
              </a:pathLst>
            </a:custGeom>
            <a:solidFill>
              <a:srgbClr val="F88497"/>
            </a:solidFill>
            <a:ln w="9525">
              <a:round/>
              <a:headEnd/>
              <a:tailEnd/>
            </a:ln>
            <a:scene3d>
              <a:camera prst="legacyPerspectiveTop"/>
              <a:lightRig rig="legacyNormal3" dir="r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flatTx/>
            </a:bodyPr>
            <a:lstStyle/>
            <a:p>
              <a:endParaRPr lang="id-ID"/>
            </a:p>
          </p:txBody>
        </p:sp>
        <p:grpSp>
          <p:nvGrpSpPr>
            <p:cNvPr id="2" name="Group 29"/>
            <p:cNvGrpSpPr>
              <a:grpSpLocks/>
            </p:cNvGrpSpPr>
            <p:nvPr/>
          </p:nvGrpSpPr>
          <p:grpSpPr bwMode="auto">
            <a:xfrm>
              <a:off x="4649788" y="4687466"/>
              <a:ext cx="1808162" cy="314325"/>
              <a:chOff x="406" y="980"/>
              <a:chExt cx="2330" cy="294"/>
            </a:xfrm>
          </p:grpSpPr>
          <p:sp>
            <p:nvSpPr>
              <p:cNvPr id="29" name="AutoShape 30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2941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30" name="AutoShape 31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31" name="AutoShape 32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</p:grpSp>
        <p:sp>
          <p:nvSpPr>
            <p:cNvPr id="29700" name="Text Box 18"/>
            <p:cNvSpPr txBox="1">
              <a:spLocks noChangeArrowheads="1"/>
            </p:cNvSpPr>
            <p:nvPr/>
          </p:nvSpPr>
          <p:spPr bwMode="gray">
            <a:xfrm>
              <a:off x="4689475" y="4665241"/>
              <a:ext cx="166687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1000" b="1" dirty="0">
                  <a:solidFill>
                    <a:srgbClr val="FFFFFF"/>
                  </a:solidFill>
                  <a:cs typeface="Arial" pitchFamily="34" charset="0"/>
                </a:rPr>
                <a:t>PELAKSANA </a:t>
              </a:r>
              <a:r>
                <a:rPr lang="id-ID" sz="1000" b="1" dirty="0" smtClean="0">
                  <a:solidFill>
                    <a:srgbClr val="FFFFFF"/>
                  </a:solidFill>
                  <a:cs typeface="Arial" pitchFamily="34" charset="0"/>
                </a:rPr>
                <a:t>LANJUTAN (MAHIR)</a:t>
              </a: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6781800" y="3668291"/>
              <a:ext cx="1808163" cy="314325"/>
              <a:chOff x="406" y="980"/>
              <a:chExt cx="2330" cy="294"/>
            </a:xfrm>
          </p:grpSpPr>
          <p:sp>
            <p:nvSpPr>
              <p:cNvPr id="34" name="AutoShape 35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2941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35" name="AutoShape 36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36" name="AutoShape 37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</p:grpSp>
        <p:sp>
          <p:nvSpPr>
            <p:cNvPr id="29702" name="Text Box 18"/>
            <p:cNvSpPr txBox="1">
              <a:spLocks noChangeArrowheads="1"/>
            </p:cNvSpPr>
            <p:nvPr/>
          </p:nvSpPr>
          <p:spPr bwMode="gray">
            <a:xfrm>
              <a:off x="6805612" y="3646066"/>
              <a:ext cx="1698626" cy="3817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dirty="0" smtClean="0">
                  <a:solidFill>
                    <a:srgbClr val="FFFFFF"/>
                  </a:solidFill>
                  <a:cs typeface="Arial" pitchFamily="34" charset="0"/>
                </a:rPr>
                <a:t>PENYELIA</a:t>
              </a:r>
              <a:endParaRPr lang="en-US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" name="Text Box 37"/>
            <p:cNvSpPr txBox="1">
              <a:spLocks noChangeArrowheads="1"/>
            </p:cNvSpPr>
            <p:nvPr/>
          </p:nvSpPr>
          <p:spPr bwMode="auto">
            <a:xfrm>
              <a:off x="6772275" y="4230271"/>
              <a:ext cx="1905000" cy="105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sz="2000" dirty="0">
                  <a:solidFill>
                    <a:srgbClr val="000000"/>
                  </a:solidFill>
                </a:rPr>
                <a:t>III/d  = 300 ak</a:t>
              </a:r>
            </a:p>
            <a:p>
              <a:r>
                <a:rPr lang="id-ID" sz="2000" dirty="0">
                  <a:solidFill>
                    <a:srgbClr val="000000"/>
                  </a:solidFill>
                </a:rPr>
                <a:t>III/c  = 200 ak</a:t>
              </a:r>
            </a:p>
            <a:p>
              <a:endParaRPr lang="id-ID" sz="20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>
              <a:off x="4616451" y="5103391"/>
              <a:ext cx="1981200" cy="73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000" dirty="0">
                  <a:solidFill>
                    <a:srgbClr val="000000"/>
                  </a:solidFill>
                </a:rPr>
                <a:t>III/b  = 150 ak</a:t>
              </a:r>
            </a:p>
            <a:p>
              <a:r>
                <a:rPr lang="id-ID" sz="2000" dirty="0">
                  <a:solidFill>
                    <a:srgbClr val="000000"/>
                  </a:solidFill>
                </a:rPr>
                <a:t>III/a  = 1</a:t>
              </a:r>
              <a:r>
                <a:rPr lang="en-US" sz="2000" dirty="0">
                  <a:solidFill>
                    <a:srgbClr val="000000"/>
                  </a:solidFill>
                </a:rPr>
                <a:t>00</a:t>
              </a:r>
              <a:r>
                <a:rPr lang="id-ID" sz="2000" dirty="0">
                  <a:solidFill>
                    <a:srgbClr val="000000"/>
                  </a:solidFill>
                </a:rPr>
                <a:t> ak</a:t>
              </a:r>
            </a:p>
          </p:txBody>
        </p:sp>
        <p:sp>
          <p:nvSpPr>
            <p:cNvPr id="59" name="Text Box 37"/>
            <p:cNvSpPr txBox="1">
              <a:spLocks noChangeArrowheads="1"/>
            </p:cNvSpPr>
            <p:nvPr/>
          </p:nvSpPr>
          <p:spPr bwMode="auto">
            <a:xfrm>
              <a:off x="2622550" y="6093991"/>
              <a:ext cx="1905000" cy="73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000" dirty="0">
                  <a:solidFill>
                    <a:srgbClr val="000000"/>
                  </a:solidFill>
                </a:rPr>
                <a:t>II/d =   80 ak</a:t>
              </a:r>
            </a:p>
            <a:p>
              <a:r>
                <a:rPr lang="id-ID" sz="2000" dirty="0">
                  <a:solidFill>
                    <a:srgbClr val="000000"/>
                  </a:solidFill>
                </a:rPr>
                <a:t>II/c  =  60 ak</a:t>
              </a: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619375" y="5743154"/>
              <a:ext cx="1808163" cy="312737"/>
              <a:chOff x="406" y="980"/>
              <a:chExt cx="2330" cy="294"/>
            </a:xfrm>
          </p:grpSpPr>
          <p:sp>
            <p:nvSpPr>
              <p:cNvPr id="72" name="AutoShape 25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2941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3" name="AutoShape 26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4" name="AutoShape 27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</p:grpSp>
        <p:sp>
          <p:nvSpPr>
            <p:cNvPr id="28713" name="Text Box 18"/>
            <p:cNvSpPr txBox="1">
              <a:spLocks noChangeArrowheads="1"/>
            </p:cNvSpPr>
            <p:nvPr/>
          </p:nvSpPr>
          <p:spPr bwMode="gray">
            <a:xfrm>
              <a:off x="2686050" y="5705053"/>
              <a:ext cx="1612900" cy="3817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dirty="0" smtClean="0">
                  <a:solidFill>
                    <a:srgbClr val="FFFFFF"/>
                  </a:solidFill>
                </a:rPr>
                <a:t>PELAKSANA</a:t>
              </a:r>
              <a:endParaRPr lang="en-US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726" name="Freeform 24"/>
            <p:cNvSpPr>
              <a:spLocks/>
            </p:cNvSpPr>
            <p:nvPr/>
          </p:nvSpPr>
          <p:spPr bwMode="gray">
            <a:xfrm>
              <a:off x="1936750" y="2153816"/>
              <a:ext cx="4845050" cy="3408363"/>
            </a:xfrm>
            <a:custGeom>
              <a:avLst/>
              <a:gdLst>
                <a:gd name="T0" fmla="*/ 2147483647 w 1824"/>
                <a:gd name="T1" fmla="*/ 2147483647 h 2648"/>
                <a:gd name="T2" fmla="*/ 2147483647 w 1824"/>
                <a:gd name="T3" fmla="*/ 2147483647 h 2648"/>
                <a:gd name="T4" fmla="*/ 2147483647 w 1824"/>
                <a:gd name="T5" fmla="*/ 2147483647 h 2648"/>
                <a:gd name="T6" fmla="*/ 2147483647 w 1824"/>
                <a:gd name="T7" fmla="*/ 2147483647 h 2648"/>
                <a:gd name="T8" fmla="*/ 2147483647 w 1824"/>
                <a:gd name="T9" fmla="*/ 2147483647 h 2648"/>
                <a:gd name="T10" fmla="*/ 2147483647 w 1824"/>
                <a:gd name="T11" fmla="*/ 2147483647 h 2648"/>
                <a:gd name="T12" fmla="*/ 2147483647 w 1824"/>
                <a:gd name="T13" fmla="*/ 2147483647 h 2648"/>
                <a:gd name="T14" fmla="*/ 2147483647 w 1824"/>
                <a:gd name="T15" fmla="*/ 2147483647 h 2648"/>
                <a:gd name="T16" fmla="*/ 2147483647 w 1824"/>
                <a:gd name="T17" fmla="*/ 2147483647 h 2648"/>
                <a:gd name="T18" fmla="*/ 2147483647 w 1824"/>
                <a:gd name="T19" fmla="*/ 2147483647 h 2648"/>
                <a:gd name="T20" fmla="*/ 2147483647 w 1824"/>
                <a:gd name="T21" fmla="*/ 2147483647 h 2648"/>
                <a:gd name="T22" fmla="*/ 2147483647 w 1824"/>
                <a:gd name="T23" fmla="*/ 2147483647 h 2648"/>
                <a:gd name="T24" fmla="*/ 2147483647 w 1824"/>
                <a:gd name="T25" fmla="*/ 2147483647 h 2648"/>
                <a:gd name="T26" fmla="*/ 2147483647 w 1824"/>
                <a:gd name="T27" fmla="*/ 2147483647 h 2648"/>
                <a:gd name="T28" fmla="*/ 2147483647 w 1824"/>
                <a:gd name="T29" fmla="*/ 2147483647 h 2648"/>
                <a:gd name="T30" fmla="*/ 2147483647 w 1824"/>
                <a:gd name="T31" fmla="*/ 2147483647 h 2648"/>
                <a:gd name="T32" fmla="*/ 2147483647 w 1824"/>
                <a:gd name="T33" fmla="*/ 2147483647 h 2648"/>
                <a:gd name="T34" fmla="*/ 2147483647 w 1824"/>
                <a:gd name="T35" fmla="*/ 2147483647 h 2648"/>
                <a:gd name="T36" fmla="*/ 2147483647 w 1824"/>
                <a:gd name="T37" fmla="*/ 2147483647 h 2648"/>
                <a:gd name="T38" fmla="*/ 2147483647 w 1824"/>
                <a:gd name="T39" fmla="*/ 2147483647 h 2648"/>
                <a:gd name="T40" fmla="*/ 2147483647 w 1824"/>
                <a:gd name="T41" fmla="*/ 2147483647 h 2648"/>
                <a:gd name="T42" fmla="*/ 2147483647 w 1824"/>
                <a:gd name="T43" fmla="*/ 2147483647 h 2648"/>
                <a:gd name="T44" fmla="*/ 2147483647 w 1824"/>
                <a:gd name="T45" fmla="*/ 2147483647 h 2648"/>
                <a:gd name="T46" fmla="*/ 2147483647 w 1824"/>
                <a:gd name="T47" fmla="*/ 2147483647 h 2648"/>
                <a:gd name="T48" fmla="*/ 2147483647 w 1824"/>
                <a:gd name="T49" fmla="*/ 2147483647 h 2648"/>
                <a:gd name="T50" fmla="*/ 2147483647 w 1824"/>
                <a:gd name="T51" fmla="*/ 2147483647 h 2648"/>
                <a:gd name="T52" fmla="*/ 2147483647 w 1824"/>
                <a:gd name="T53" fmla="*/ 2147483647 h 2648"/>
                <a:gd name="T54" fmla="*/ 2147483647 w 1824"/>
                <a:gd name="T55" fmla="*/ 2147483647 h 2648"/>
                <a:gd name="T56" fmla="*/ 2147483647 w 1824"/>
                <a:gd name="T57" fmla="*/ 2147483647 h 2648"/>
                <a:gd name="T58" fmla="*/ 2147483647 w 1824"/>
                <a:gd name="T59" fmla="*/ 2147483647 h 2648"/>
                <a:gd name="T60" fmla="*/ 2147483647 w 1824"/>
                <a:gd name="T61" fmla="*/ 2147483647 h 2648"/>
                <a:gd name="T62" fmla="*/ 2147483647 w 1824"/>
                <a:gd name="T63" fmla="*/ 2147483647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683211"/>
                </a:gs>
                <a:gs pos="100000">
                  <a:srgbClr val="E16D25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31750" y="3150766"/>
              <a:ext cx="6378575" cy="1365250"/>
              <a:chOff x="31750" y="3206750"/>
              <a:chExt cx="6378575" cy="1365250"/>
            </a:xfrm>
          </p:grpSpPr>
          <p:grpSp>
            <p:nvGrpSpPr>
              <p:cNvPr id="6" name="Group 60"/>
              <p:cNvGrpSpPr>
                <a:grpSpLocks/>
              </p:cNvGrpSpPr>
              <p:nvPr/>
            </p:nvGrpSpPr>
            <p:grpSpPr bwMode="auto">
              <a:xfrm>
                <a:off x="5238750" y="3262313"/>
                <a:ext cx="660400" cy="1157287"/>
                <a:chOff x="5238750" y="3262313"/>
                <a:chExt cx="660400" cy="1157287"/>
              </a:xfrm>
            </p:grpSpPr>
            <p:sp>
              <p:nvSpPr>
                <p:cNvPr id="49" name="Freeform 6"/>
                <p:cNvSpPr>
                  <a:spLocks/>
                </p:cNvSpPr>
                <p:nvPr/>
              </p:nvSpPr>
              <p:spPr bwMode="gray">
                <a:xfrm>
                  <a:off x="5238750" y="3487738"/>
                  <a:ext cx="660400" cy="931862"/>
                </a:xfrm>
                <a:custGeom>
                  <a:avLst/>
                  <a:gdLst>
                    <a:gd name="T0" fmla="*/ 168 w 320"/>
                    <a:gd name="T1" fmla="*/ 1 h 479"/>
                    <a:gd name="T2" fmla="*/ 148 w 320"/>
                    <a:gd name="T3" fmla="*/ 33 h 479"/>
                    <a:gd name="T4" fmla="*/ 127 w 320"/>
                    <a:gd name="T5" fmla="*/ 1 h 479"/>
                    <a:gd name="T6" fmla="*/ 70 w 320"/>
                    <a:gd name="T7" fmla="*/ 17 h 479"/>
                    <a:gd name="T8" fmla="*/ 1 w 320"/>
                    <a:gd name="T9" fmla="*/ 174 h 479"/>
                    <a:gd name="T10" fmla="*/ 36 w 320"/>
                    <a:gd name="T11" fmla="*/ 213 h 479"/>
                    <a:gd name="T12" fmla="*/ 86 w 320"/>
                    <a:gd name="T13" fmla="*/ 57 h 479"/>
                    <a:gd name="T14" fmla="*/ 14 w 320"/>
                    <a:gd name="T15" fmla="*/ 411 h 479"/>
                    <a:gd name="T16" fmla="*/ 34 w 320"/>
                    <a:gd name="T17" fmla="*/ 466 h 479"/>
                    <a:gd name="T18" fmla="*/ 133 w 320"/>
                    <a:gd name="T19" fmla="*/ 440 h 479"/>
                    <a:gd name="T20" fmla="*/ 147 w 320"/>
                    <a:gd name="T21" fmla="*/ 232 h 479"/>
                    <a:gd name="T22" fmla="*/ 169 w 320"/>
                    <a:gd name="T23" fmla="*/ 439 h 479"/>
                    <a:gd name="T24" fmla="*/ 262 w 320"/>
                    <a:gd name="T25" fmla="*/ 468 h 479"/>
                    <a:gd name="T26" fmla="*/ 282 w 320"/>
                    <a:gd name="T27" fmla="*/ 407 h 479"/>
                    <a:gd name="T28" fmla="*/ 210 w 320"/>
                    <a:gd name="T29" fmla="*/ 57 h 479"/>
                    <a:gd name="T30" fmla="*/ 230 w 320"/>
                    <a:gd name="T31" fmla="*/ 135 h 479"/>
                    <a:gd name="T32" fmla="*/ 281 w 320"/>
                    <a:gd name="T33" fmla="*/ 236 h 479"/>
                    <a:gd name="T34" fmla="*/ 295 w 320"/>
                    <a:gd name="T35" fmla="*/ 162 h 479"/>
                    <a:gd name="T36" fmla="*/ 216 w 320"/>
                    <a:gd name="T37" fmla="*/ 8 h 479"/>
                    <a:gd name="T38" fmla="*/ 168 w 320"/>
                    <a:gd name="T39" fmla="*/ 1 h 47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20"/>
                    <a:gd name="T61" fmla="*/ 0 h 479"/>
                    <a:gd name="T62" fmla="*/ 320 w 320"/>
                    <a:gd name="T63" fmla="*/ 479 h 47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20" h="479">
                      <a:moveTo>
                        <a:pt x="168" y="1"/>
                      </a:moveTo>
                      <a:cubicBezTo>
                        <a:pt x="165" y="15"/>
                        <a:pt x="154" y="34"/>
                        <a:pt x="148" y="33"/>
                      </a:cubicBezTo>
                      <a:cubicBezTo>
                        <a:pt x="141" y="33"/>
                        <a:pt x="133" y="15"/>
                        <a:pt x="127" y="1"/>
                      </a:cubicBezTo>
                      <a:cubicBezTo>
                        <a:pt x="105" y="0"/>
                        <a:pt x="88" y="5"/>
                        <a:pt x="70" y="17"/>
                      </a:cubicBezTo>
                      <a:cubicBezTo>
                        <a:pt x="57" y="32"/>
                        <a:pt x="0" y="165"/>
                        <a:pt x="1" y="174"/>
                      </a:cubicBezTo>
                      <a:cubicBezTo>
                        <a:pt x="1" y="183"/>
                        <a:pt x="3" y="212"/>
                        <a:pt x="36" y="213"/>
                      </a:cubicBezTo>
                      <a:cubicBezTo>
                        <a:pt x="63" y="197"/>
                        <a:pt x="86" y="57"/>
                        <a:pt x="86" y="57"/>
                      </a:cubicBezTo>
                      <a:cubicBezTo>
                        <a:pt x="79" y="92"/>
                        <a:pt x="14" y="411"/>
                        <a:pt x="14" y="411"/>
                      </a:cubicBezTo>
                      <a:cubicBezTo>
                        <a:pt x="9" y="452"/>
                        <a:pt x="24" y="464"/>
                        <a:pt x="34" y="466"/>
                      </a:cubicBezTo>
                      <a:cubicBezTo>
                        <a:pt x="55" y="471"/>
                        <a:pt x="114" y="479"/>
                        <a:pt x="133" y="440"/>
                      </a:cubicBezTo>
                      <a:cubicBezTo>
                        <a:pt x="152" y="401"/>
                        <a:pt x="141" y="232"/>
                        <a:pt x="147" y="232"/>
                      </a:cubicBezTo>
                      <a:cubicBezTo>
                        <a:pt x="153" y="232"/>
                        <a:pt x="150" y="400"/>
                        <a:pt x="169" y="439"/>
                      </a:cubicBezTo>
                      <a:cubicBezTo>
                        <a:pt x="188" y="478"/>
                        <a:pt x="243" y="473"/>
                        <a:pt x="262" y="468"/>
                      </a:cubicBezTo>
                      <a:cubicBezTo>
                        <a:pt x="272" y="462"/>
                        <a:pt x="292" y="459"/>
                        <a:pt x="282" y="407"/>
                      </a:cubicBezTo>
                      <a:lnTo>
                        <a:pt x="210" y="57"/>
                      </a:lnTo>
                      <a:cubicBezTo>
                        <a:pt x="201" y="12"/>
                        <a:pt x="218" y="105"/>
                        <a:pt x="230" y="135"/>
                      </a:cubicBezTo>
                      <a:cubicBezTo>
                        <a:pt x="242" y="165"/>
                        <a:pt x="242" y="254"/>
                        <a:pt x="281" y="236"/>
                      </a:cubicBezTo>
                      <a:cubicBezTo>
                        <a:pt x="320" y="218"/>
                        <a:pt x="299" y="180"/>
                        <a:pt x="295" y="162"/>
                      </a:cubicBezTo>
                      <a:cubicBezTo>
                        <a:pt x="288" y="150"/>
                        <a:pt x="237" y="17"/>
                        <a:pt x="216" y="8"/>
                      </a:cubicBezTo>
                      <a:cubicBezTo>
                        <a:pt x="183" y="0"/>
                        <a:pt x="168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19050">
                  <a:noFill/>
                  <a:round/>
                  <a:headEnd/>
                  <a:tailEnd/>
                </a:ln>
                <a:effectLst>
                  <a:outerShdw dist="71842" dir="135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50" name="Oval 7"/>
                <p:cNvSpPr>
                  <a:spLocks noChangeArrowheads="1"/>
                </p:cNvSpPr>
                <p:nvPr/>
              </p:nvSpPr>
              <p:spPr bwMode="gray">
                <a:xfrm flipH="1">
                  <a:off x="5434013" y="3262313"/>
                  <a:ext cx="222250" cy="241300"/>
                </a:xfrm>
                <a:prstGeom prst="ellipse">
                  <a:avLst/>
                </a:prstGeom>
                <a:solidFill>
                  <a:schemeClr val="folHlink"/>
                </a:solidFill>
                <a:ln w="19050">
                  <a:noFill/>
                  <a:round/>
                  <a:headEnd/>
                  <a:tailEnd/>
                </a:ln>
                <a:effectLst>
                  <a:outerShdw dist="71842" dir="135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</p:grpSp>
          <p:sp>
            <p:nvSpPr>
              <p:cNvPr id="32807" name="AutoShape 3"/>
              <p:cNvSpPr>
                <a:spLocks noChangeArrowheads="1"/>
              </p:cNvSpPr>
              <p:nvPr/>
            </p:nvSpPr>
            <p:spPr bwMode="ltGray">
              <a:xfrm>
                <a:off x="2190750" y="3382296"/>
                <a:ext cx="4219575" cy="995362"/>
              </a:xfrm>
              <a:prstGeom prst="roundRect">
                <a:avLst>
                  <a:gd name="adj" fmla="val 11505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6350" algn="ctr">
                <a:noFill/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2808" name="Oval 17"/>
              <p:cNvSpPr>
                <a:spLocks noChangeArrowheads="1"/>
              </p:cNvSpPr>
              <p:nvPr/>
            </p:nvSpPr>
            <p:spPr bwMode="gray">
              <a:xfrm>
                <a:off x="31750" y="4241800"/>
                <a:ext cx="2292350" cy="320675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90" name="AutoShape 18"/>
              <p:cNvSpPr>
                <a:spLocks noChangeArrowheads="1"/>
              </p:cNvSpPr>
              <p:nvPr/>
            </p:nvSpPr>
            <p:spPr bwMode="gray">
              <a:xfrm>
                <a:off x="34925" y="3206750"/>
                <a:ext cx="2292350" cy="1365250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95" name="Text Box 23"/>
              <p:cNvSpPr txBox="1">
                <a:spLocks noChangeArrowheads="1"/>
              </p:cNvSpPr>
              <p:nvPr/>
            </p:nvSpPr>
            <p:spPr bwMode="white">
              <a:xfrm>
                <a:off x="104776" y="3830638"/>
                <a:ext cx="2128837" cy="5539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3300">
                    <a:alpha val="50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id-ID" sz="1500" b="1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PELAKSANA </a:t>
                </a:r>
                <a:r>
                  <a:rPr lang="id-ID" sz="1500" b="1" dirty="0" smtClean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LANJUTAN (MAHIR)</a:t>
                </a:r>
                <a:endParaRPr lang="en-US" sz="1500" b="1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811" name="AutoShape 10"/>
              <p:cNvSpPr>
                <a:spLocks noChangeArrowheads="1"/>
              </p:cNvSpPr>
              <p:nvPr/>
            </p:nvSpPr>
            <p:spPr bwMode="gray">
              <a:xfrm>
                <a:off x="2322513" y="3743325"/>
                <a:ext cx="482600" cy="381000"/>
              </a:xfrm>
              <a:prstGeom prst="rightArrow">
                <a:avLst>
                  <a:gd name="adj1" fmla="val 50000"/>
                  <a:gd name="adj2" fmla="val 52778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102" name="Line 57"/>
            <p:cNvSpPr>
              <a:spLocks noChangeShapeType="1"/>
            </p:cNvSpPr>
            <p:nvPr/>
          </p:nvSpPr>
          <p:spPr bwMode="auto">
            <a:xfrm flipV="1">
              <a:off x="8488363" y="4344566"/>
              <a:ext cx="0" cy="3810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4" name="Line 57"/>
            <p:cNvSpPr>
              <a:spLocks noChangeShapeType="1"/>
            </p:cNvSpPr>
            <p:nvPr/>
          </p:nvSpPr>
          <p:spPr bwMode="auto">
            <a:xfrm flipV="1">
              <a:off x="6400800" y="5201816"/>
              <a:ext cx="0" cy="3810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 dirty="0"/>
            </a:p>
          </p:txBody>
        </p:sp>
        <p:sp>
          <p:nvSpPr>
            <p:cNvPr id="106" name="Line 56"/>
            <p:cNvSpPr>
              <a:spLocks noChangeShapeType="1"/>
            </p:cNvSpPr>
            <p:nvPr/>
          </p:nvSpPr>
          <p:spPr bwMode="auto">
            <a:xfrm flipV="1">
              <a:off x="4343400" y="6268616"/>
              <a:ext cx="0" cy="3810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1750" y="1772816"/>
              <a:ext cx="8153400" cy="1695450"/>
              <a:chOff x="31750" y="1828800"/>
              <a:chExt cx="8153400" cy="1695450"/>
            </a:xfrm>
          </p:grpSpPr>
          <p:grpSp>
            <p:nvGrpSpPr>
              <p:cNvPr id="9" name="Group 59"/>
              <p:cNvGrpSpPr>
                <a:grpSpLocks/>
              </p:cNvGrpSpPr>
              <p:nvPr/>
            </p:nvGrpSpPr>
            <p:grpSpPr bwMode="auto">
              <a:xfrm>
                <a:off x="7138988" y="1828800"/>
                <a:ext cx="969962" cy="1695450"/>
                <a:chOff x="7138988" y="1828800"/>
                <a:chExt cx="969962" cy="1695450"/>
              </a:xfrm>
            </p:grpSpPr>
            <p:sp>
              <p:nvSpPr>
                <p:cNvPr id="110" name="Freeform 22"/>
                <p:cNvSpPr>
                  <a:spLocks/>
                </p:cNvSpPr>
                <p:nvPr/>
              </p:nvSpPr>
              <p:spPr bwMode="gray">
                <a:xfrm>
                  <a:off x="7138988" y="2160588"/>
                  <a:ext cx="969962" cy="1363662"/>
                </a:xfrm>
                <a:custGeom>
                  <a:avLst/>
                  <a:gdLst>
                    <a:gd name="T0" fmla="*/ 168 w 320"/>
                    <a:gd name="T1" fmla="*/ 1 h 479"/>
                    <a:gd name="T2" fmla="*/ 148 w 320"/>
                    <a:gd name="T3" fmla="*/ 33 h 479"/>
                    <a:gd name="T4" fmla="*/ 127 w 320"/>
                    <a:gd name="T5" fmla="*/ 1 h 479"/>
                    <a:gd name="T6" fmla="*/ 70 w 320"/>
                    <a:gd name="T7" fmla="*/ 17 h 479"/>
                    <a:gd name="T8" fmla="*/ 1 w 320"/>
                    <a:gd name="T9" fmla="*/ 174 h 479"/>
                    <a:gd name="T10" fmla="*/ 36 w 320"/>
                    <a:gd name="T11" fmla="*/ 213 h 479"/>
                    <a:gd name="T12" fmla="*/ 86 w 320"/>
                    <a:gd name="T13" fmla="*/ 57 h 479"/>
                    <a:gd name="T14" fmla="*/ 14 w 320"/>
                    <a:gd name="T15" fmla="*/ 411 h 479"/>
                    <a:gd name="T16" fmla="*/ 34 w 320"/>
                    <a:gd name="T17" fmla="*/ 466 h 479"/>
                    <a:gd name="T18" fmla="*/ 133 w 320"/>
                    <a:gd name="T19" fmla="*/ 440 h 479"/>
                    <a:gd name="T20" fmla="*/ 147 w 320"/>
                    <a:gd name="T21" fmla="*/ 232 h 479"/>
                    <a:gd name="T22" fmla="*/ 169 w 320"/>
                    <a:gd name="T23" fmla="*/ 439 h 479"/>
                    <a:gd name="T24" fmla="*/ 262 w 320"/>
                    <a:gd name="T25" fmla="*/ 468 h 479"/>
                    <a:gd name="T26" fmla="*/ 282 w 320"/>
                    <a:gd name="T27" fmla="*/ 407 h 479"/>
                    <a:gd name="T28" fmla="*/ 210 w 320"/>
                    <a:gd name="T29" fmla="*/ 57 h 479"/>
                    <a:gd name="T30" fmla="*/ 230 w 320"/>
                    <a:gd name="T31" fmla="*/ 135 h 479"/>
                    <a:gd name="T32" fmla="*/ 281 w 320"/>
                    <a:gd name="T33" fmla="*/ 236 h 479"/>
                    <a:gd name="T34" fmla="*/ 295 w 320"/>
                    <a:gd name="T35" fmla="*/ 162 h 479"/>
                    <a:gd name="T36" fmla="*/ 216 w 320"/>
                    <a:gd name="T37" fmla="*/ 8 h 479"/>
                    <a:gd name="T38" fmla="*/ 168 w 320"/>
                    <a:gd name="T39" fmla="*/ 1 h 47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20"/>
                    <a:gd name="T61" fmla="*/ 0 h 479"/>
                    <a:gd name="T62" fmla="*/ 320 w 320"/>
                    <a:gd name="T63" fmla="*/ 479 h 47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20" h="479">
                      <a:moveTo>
                        <a:pt x="168" y="1"/>
                      </a:moveTo>
                      <a:cubicBezTo>
                        <a:pt x="165" y="15"/>
                        <a:pt x="154" y="34"/>
                        <a:pt x="148" y="33"/>
                      </a:cubicBezTo>
                      <a:cubicBezTo>
                        <a:pt x="141" y="33"/>
                        <a:pt x="133" y="15"/>
                        <a:pt x="127" y="1"/>
                      </a:cubicBezTo>
                      <a:cubicBezTo>
                        <a:pt x="105" y="0"/>
                        <a:pt x="88" y="5"/>
                        <a:pt x="70" y="17"/>
                      </a:cubicBezTo>
                      <a:cubicBezTo>
                        <a:pt x="57" y="32"/>
                        <a:pt x="0" y="165"/>
                        <a:pt x="1" y="174"/>
                      </a:cubicBezTo>
                      <a:cubicBezTo>
                        <a:pt x="1" y="183"/>
                        <a:pt x="3" y="212"/>
                        <a:pt x="36" y="213"/>
                      </a:cubicBezTo>
                      <a:cubicBezTo>
                        <a:pt x="63" y="197"/>
                        <a:pt x="86" y="57"/>
                        <a:pt x="86" y="57"/>
                      </a:cubicBezTo>
                      <a:cubicBezTo>
                        <a:pt x="79" y="92"/>
                        <a:pt x="14" y="411"/>
                        <a:pt x="14" y="411"/>
                      </a:cubicBezTo>
                      <a:cubicBezTo>
                        <a:pt x="9" y="452"/>
                        <a:pt x="24" y="464"/>
                        <a:pt x="34" y="466"/>
                      </a:cubicBezTo>
                      <a:cubicBezTo>
                        <a:pt x="55" y="471"/>
                        <a:pt x="114" y="479"/>
                        <a:pt x="133" y="440"/>
                      </a:cubicBezTo>
                      <a:cubicBezTo>
                        <a:pt x="152" y="401"/>
                        <a:pt x="141" y="232"/>
                        <a:pt x="147" y="232"/>
                      </a:cubicBezTo>
                      <a:cubicBezTo>
                        <a:pt x="153" y="232"/>
                        <a:pt x="150" y="400"/>
                        <a:pt x="169" y="439"/>
                      </a:cubicBezTo>
                      <a:cubicBezTo>
                        <a:pt x="188" y="478"/>
                        <a:pt x="243" y="473"/>
                        <a:pt x="262" y="468"/>
                      </a:cubicBezTo>
                      <a:cubicBezTo>
                        <a:pt x="272" y="462"/>
                        <a:pt x="292" y="459"/>
                        <a:pt x="282" y="407"/>
                      </a:cubicBezTo>
                      <a:lnTo>
                        <a:pt x="210" y="57"/>
                      </a:lnTo>
                      <a:cubicBezTo>
                        <a:pt x="201" y="12"/>
                        <a:pt x="218" y="105"/>
                        <a:pt x="230" y="135"/>
                      </a:cubicBezTo>
                      <a:cubicBezTo>
                        <a:pt x="242" y="165"/>
                        <a:pt x="242" y="254"/>
                        <a:pt x="281" y="236"/>
                      </a:cubicBezTo>
                      <a:cubicBezTo>
                        <a:pt x="320" y="218"/>
                        <a:pt x="299" y="180"/>
                        <a:pt x="295" y="162"/>
                      </a:cubicBezTo>
                      <a:cubicBezTo>
                        <a:pt x="288" y="150"/>
                        <a:pt x="237" y="17"/>
                        <a:pt x="216" y="8"/>
                      </a:cubicBezTo>
                      <a:cubicBezTo>
                        <a:pt x="183" y="0"/>
                        <a:pt x="168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  <a:effectLst>
                  <a:outerShdw dist="71842" dir="135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11" name="Oval 23"/>
                <p:cNvSpPr>
                  <a:spLocks noChangeArrowheads="1"/>
                </p:cNvSpPr>
                <p:nvPr/>
              </p:nvSpPr>
              <p:spPr bwMode="gray">
                <a:xfrm flipH="1">
                  <a:off x="7426325" y="1828800"/>
                  <a:ext cx="325438" cy="352425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  <a:effectLst>
                  <a:outerShdw dist="71842" dir="135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</p:grpSp>
          <p:sp>
            <p:nvSpPr>
              <p:cNvPr id="32792" name="AutoShape 2"/>
              <p:cNvSpPr>
                <a:spLocks noChangeArrowheads="1"/>
              </p:cNvSpPr>
              <p:nvPr/>
            </p:nvSpPr>
            <p:spPr bwMode="ltGray">
              <a:xfrm>
                <a:off x="2203450" y="2165350"/>
                <a:ext cx="5981700" cy="1028700"/>
              </a:xfrm>
              <a:prstGeom prst="roundRect">
                <a:avLst>
                  <a:gd name="adj" fmla="val 11505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6350" algn="ctr">
                <a:noFill/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2793" name="AutoShape 9"/>
              <p:cNvSpPr>
                <a:spLocks noChangeArrowheads="1"/>
              </p:cNvSpPr>
              <p:nvPr/>
            </p:nvSpPr>
            <p:spPr bwMode="gray">
              <a:xfrm>
                <a:off x="2314575" y="2527300"/>
                <a:ext cx="482600" cy="381000"/>
              </a:xfrm>
              <a:prstGeom prst="rightArrow">
                <a:avLst>
                  <a:gd name="adj1" fmla="val 50000"/>
                  <a:gd name="adj2" fmla="val 52778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2794" name="Oval 20"/>
              <p:cNvSpPr>
                <a:spLocks noChangeArrowheads="1"/>
              </p:cNvSpPr>
              <p:nvPr/>
            </p:nvSpPr>
            <p:spPr bwMode="gray">
              <a:xfrm>
                <a:off x="31750" y="3022600"/>
                <a:ext cx="2292350" cy="320675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8" name="AutoShape 21"/>
              <p:cNvSpPr>
                <a:spLocks noChangeArrowheads="1"/>
              </p:cNvSpPr>
              <p:nvPr/>
            </p:nvSpPr>
            <p:spPr bwMode="gray">
              <a:xfrm>
                <a:off x="34925" y="1987550"/>
                <a:ext cx="2292350" cy="1365250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109" name="Text Box 22"/>
              <p:cNvSpPr txBox="1">
                <a:spLocks noChangeArrowheads="1"/>
              </p:cNvSpPr>
              <p:nvPr/>
            </p:nvSpPr>
            <p:spPr bwMode="white">
              <a:xfrm>
                <a:off x="104776" y="2640013"/>
                <a:ext cx="2128838" cy="4122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3300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id-ID" sz="2000" b="1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PENYELIA</a:t>
                </a:r>
                <a:endParaRPr lang="en-US" sz="2000" b="1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53" name="Rounded Rectangle 52"/>
          <p:cNvSpPr/>
          <p:nvPr/>
        </p:nvSpPr>
        <p:spPr>
          <a:xfrm>
            <a:off x="107504" y="1196752"/>
            <a:ext cx="684076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MAKSIMAL FORMASI DALAM SATU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"/>
          <p:cNvSpPr txBox="1">
            <a:spLocks noChangeArrowheads="1"/>
          </p:cNvSpPr>
          <p:nvPr/>
        </p:nvSpPr>
        <p:spPr bwMode="gray">
          <a:xfrm>
            <a:off x="0" y="13089"/>
            <a:ext cx="9144000" cy="823623"/>
          </a:xfrm>
          <a:prstGeom prst="rect">
            <a:avLst/>
          </a:prstGeom>
          <a:solidFill>
            <a:srgbClr val="198A86"/>
          </a:solidFill>
          <a:ln w="9525">
            <a:noFill/>
            <a:miter lim="800000"/>
            <a:headEnd/>
            <a:tailEnd/>
          </a:ln>
        </p:spPr>
        <p:txBody>
          <a:bodyPr lIns="90349" tIns="45175" rIns="90349" bIns="45175" anchor="ctr"/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FFFFFF"/>
                </a:solidFill>
              </a:rPr>
              <a:t>KARIR </a:t>
            </a:r>
            <a:r>
              <a:rPr lang="id-ID" sz="2400" b="1" kern="0" dirty="0" smtClean="0">
                <a:solidFill>
                  <a:srgbClr val="FFFFFF"/>
                </a:solidFill>
              </a:rPr>
              <a:t>PLP KEAHLIAN</a:t>
            </a:r>
            <a:endParaRPr lang="en-US" sz="2400" b="1" kern="0" dirty="0">
              <a:solidFill>
                <a:srgbClr val="FFFFFF"/>
              </a:solidFill>
            </a:endParaRPr>
          </a:p>
        </p:txBody>
      </p: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0" y="4077072"/>
            <a:ext cx="3994151" cy="1365250"/>
            <a:chOff x="0" y="4500570"/>
            <a:chExt cx="3994150" cy="1365250"/>
          </a:xfrm>
        </p:grpSpPr>
        <p:sp>
          <p:nvSpPr>
            <p:cNvPr id="32799" name="AutoShape 4"/>
            <p:cNvSpPr>
              <a:spLocks noChangeArrowheads="1"/>
            </p:cNvSpPr>
            <p:nvPr/>
          </p:nvSpPr>
          <p:spPr bwMode="ltGray">
            <a:xfrm>
              <a:off x="2154238" y="4694238"/>
              <a:ext cx="1839912" cy="914400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800" name="AutoShape 11"/>
            <p:cNvSpPr>
              <a:spLocks noChangeArrowheads="1"/>
            </p:cNvSpPr>
            <p:nvPr/>
          </p:nvSpPr>
          <p:spPr bwMode="gray">
            <a:xfrm>
              <a:off x="2312988" y="5013325"/>
              <a:ext cx="482600" cy="381000"/>
            </a:xfrm>
            <a:prstGeom prst="rightArrow">
              <a:avLst>
                <a:gd name="adj1" fmla="val 50000"/>
                <a:gd name="adj2" fmla="val 52778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801" name="Oval 14"/>
            <p:cNvSpPr>
              <a:spLocks noChangeArrowheads="1"/>
            </p:cNvSpPr>
            <p:nvPr/>
          </p:nvSpPr>
          <p:spPr bwMode="gray">
            <a:xfrm>
              <a:off x="31750" y="5461000"/>
              <a:ext cx="2292350" cy="320675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5" name="AutoShape 15"/>
            <p:cNvSpPr>
              <a:spLocks noChangeArrowheads="1"/>
            </p:cNvSpPr>
            <p:nvPr/>
          </p:nvSpPr>
          <p:spPr bwMode="gray">
            <a:xfrm>
              <a:off x="0" y="4500570"/>
              <a:ext cx="2292350" cy="1365250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6" name="Text Box 24"/>
            <p:cNvSpPr txBox="1">
              <a:spLocks noChangeArrowheads="1"/>
            </p:cNvSpPr>
            <p:nvPr/>
          </p:nvSpPr>
          <p:spPr bwMode="white">
            <a:xfrm>
              <a:off x="104775" y="5024438"/>
              <a:ext cx="2128838" cy="412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PERTAMA</a:t>
              </a:r>
              <a:endParaRPr lang="en-US" sz="2000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gray">
            <a:xfrm>
              <a:off x="3232150" y="4876800"/>
              <a:ext cx="519113" cy="733425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9" name="Oval 27"/>
            <p:cNvSpPr>
              <a:spLocks noChangeArrowheads="1"/>
            </p:cNvSpPr>
            <p:nvPr/>
          </p:nvSpPr>
          <p:spPr bwMode="gray">
            <a:xfrm flipH="1">
              <a:off x="3386138" y="4687888"/>
              <a:ext cx="174625" cy="18891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755" y="1556795"/>
            <a:ext cx="8645525" cy="5053373"/>
            <a:chOff x="31750" y="1772816"/>
            <a:chExt cx="8645525" cy="5053373"/>
          </a:xfrm>
        </p:grpSpPr>
        <p:sp>
          <p:nvSpPr>
            <p:cNvPr id="29698" name="Freeform 3"/>
            <p:cNvSpPr>
              <a:spLocks/>
            </p:cNvSpPr>
            <p:nvPr/>
          </p:nvSpPr>
          <p:spPr bwMode="gray">
            <a:xfrm>
              <a:off x="533400" y="3622254"/>
              <a:ext cx="7999413" cy="3179762"/>
            </a:xfrm>
            <a:custGeom>
              <a:avLst/>
              <a:gdLst>
                <a:gd name="T0" fmla="*/ 0 w 5424"/>
                <a:gd name="T1" fmla="*/ 2147483647 h 1488"/>
                <a:gd name="T2" fmla="*/ 0 w 5424"/>
                <a:gd name="T3" fmla="*/ 2147483647 h 1488"/>
                <a:gd name="T4" fmla="*/ 2147483647 w 5424"/>
                <a:gd name="T5" fmla="*/ 2147483647 h 1488"/>
                <a:gd name="T6" fmla="*/ 2147483647 w 5424"/>
                <a:gd name="T7" fmla="*/ 2147483647 h 1488"/>
                <a:gd name="T8" fmla="*/ 2147483647 w 5424"/>
                <a:gd name="T9" fmla="*/ 2147483647 h 1488"/>
                <a:gd name="T10" fmla="*/ 2147483647 w 5424"/>
                <a:gd name="T11" fmla="*/ 2147483647 h 1488"/>
                <a:gd name="T12" fmla="*/ 2147483647 w 5424"/>
                <a:gd name="T13" fmla="*/ 2147483647 h 1488"/>
                <a:gd name="T14" fmla="*/ 2147483647 w 5424"/>
                <a:gd name="T15" fmla="*/ 2147483647 h 1488"/>
                <a:gd name="T16" fmla="*/ 2147483647 w 5424"/>
                <a:gd name="T17" fmla="*/ 2147483647 h 1488"/>
                <a:gd name="T18" fmla="*/ 2147483647 w 5424"/>
                <a:gd name="T19" fmla="*/ 0 h 1488"/>
                <a:gd name="T20" fmla="*/ 2147483647 w 5424"/>
                <a:gd name="T21" fmla="*/ 0 h 1488"/>
                <a:gd name="T22" fmla="*/ 2147483647 w 5424"/>
                <a:gd name="T23" fmla="*/ 2147483647 h 1488"/>
                <a:gd name="T24" fmla="*/ 2147483647 w 5424"/>
                <a:gd name="T25" fmla="*/ 2147483647 h 1488"/>
                <a:gd name="T26" fmla="*/ 2147483647 w 5424"/>
                <a:gd name="T27" fmla="*/ 2147483647 h 1488"/>
                <a:gd name="T28" fmla="*/ 2147483647 w 5424"/>
                <a:gd name="T29" fmla="*/ 2147483647 h 1488"/>
                <a:gd name="T30" fmla="*/ 2147483647 w 5424"/>
                <a:gd name="T31" fmla="*/ 2147483647 h 1488"/>
                <a:gd name="T32" fmla="*/ 0 w 5424"/>
                <a:gd name="T33" fmla="*/ 2147483647 h 1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24"/>
                <a:gd name="T52" fmla="*/ 0 h 1488"/>
                <a:gd name="T53" fmla="*/ 5424 w 5424"/>
                <a:gd name="T54" fmla="*/ 1488 h 14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24" h="1488">
                  <a:moveTo>
                    <a:pt x="0" y="1440"/>
                  </a:moveTo>
                  <a:lnTo>
                    <a:pt x="0" y="1488"/>
                  </a:lnTo>
                  <a:lnTo>
                    <a:pt x="1152" y="1488"/>
                  </a:lnTo>
                  <a:lnTo>
                    <a:pt x="1392" y="1008"/>
                  </a:lnTo>
                  <a:lnTo>
                    <a:pt x="2544" y="1008"/>
                  </a:lnTo>
                  <a:lnTo>
                    <a:pt x="2832" y="528"/>
                  </a:lnTo>
                  <a:lnTo>
                    <a:pt x="3984" y="528"/>
                  </a:lnTo>
                  <a:lnTo>
                    <a:pt x="4272" y="48"/>
                  </a:lnTo>
                  <a:lnTo>
                    <a:pt x="5424" y="48"/>
                  </a:lnTo>
                  <a:lnTo>
                    <a:pt x="5424" y="0"/>
                  </a:lnTo>
                  <a:lnTo>
                    <a:pt x="4272" y="0"/>
                  </a:lnTo>
                  <a:lnTo>
                    <a:pt x="3984" y="480"/>
                  </a:lnTo>
                  <a:lnTo>
                    <a:pt x="2832" y="480"/>
                  </a:lnTo>
                  <a:lnTo>
                    <a:pt x="2544" y="960"/>
                  </a:lnTo>
                  <a:lnTo>
                    <a:pt x="1392" y="960"/>
                  </a:lnTo>
                  <a:lnTo>
                    <a:pt x="1152" y="1440"/>
                  </a:lnTo>
                  <a:lnTo>
                    <a:pt x="0" y="1440"/>
                  </a:lnTo>
                  <a:close/>
                </a:path>
              </a:pathLst>
            </a:custGeom>
            <a:solidFill>
              <a:srgbClr val="F88497"/>
            </a:solidFill>
            <a:ln w="9525">
              <a:round/>
              <a:headEnd/>
              <a:tailEnd/>
            </a:ln>
            <a:scene3d>
              <a:camera prst="legacyPerspectiveTop"/>
              <a:lightRig rig="legacyNormal3" dir="r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flatTx/>
            </a:bodyPr>
            <a:lstStyle/>
            <a:p>
              <a:endParaRPr lang="id-ID"/>
            </a:p>
          </p:txBody>
        </p:sp>
        <p:grpSp>
          <p:nvGrpSpPr>
            <p:cNvPr id="2" name="Group 29"/>
            <p:cNvGrpSpPr>
              <a:grpSpLocks/>
            </p:cNvGrpSpPr>
            <p:nvPr/>
          </p:nvGrpSpPr>
          <p:grpSpPr bwMode="auto">
            <a:xfrm>
              <a:off x="4649788" y="4687466"/>
              <a:ext cx="1808162" cy="314325"/>
              <a:chOff x="406" y="980"/>
              <a:chExt cx="2330" cy="294"/>
            </a:xfrm>
          </p:grpSpPr>
          <p:sp>
            <p:nvSpPr>
              <p:cNvPr id="29" name="AutoShape 30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2941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30" name="AutoShape 31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31" name="AutoShape 32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</p:grpSp>
        <p:sp>
          <p:nvSpPr>
            <p:cNvPr id="29700" name="Text Box 18"/>
            <p:cNvSpPr txBox="1">
              <a:spLocks noChangeArrowheads="1"/>
            </p:cNvSpPr>
            <p:nvPr/>
          </p:nvSpPr>
          <p:spPr bwMode="gray">
            <a:xfrm>
              <a:off x="4689475" y="4665241"/>
              <a:ext cx="1666875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b="1" dirty="0" smtClean="0">
                  <a:solidFill>
                    <a:srgbClr val="FFFFFF"/>
                  </a:solidFill>
                  <a:cs typeface="Arial" pitchFamily="34" charset="0"/>
                </a:rPr>
                <a:t>MUDA</a:t>
              </a:r>
              <a:endParaRPr lang="en-US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6781800" y="3668291"/>
              <a:ext cx="1808163" cy="314325"/>
              <a:chOff x="406" y="980"/>
              <a:chExt cx="2330" cy="294"/>
            </a:xfrm>
          </p:grpSpPr>
          <p:sp>
            <p:nvSpPr>
              <p:cNvPr id="34" name="AutoShape 35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2941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35" name="AutoShape 36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36" name="AutoShape 37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</p:grpSp>
        <p:sp>
          <p:nvSpPr>
            <p:cNvPr id="29702" name="Text Box 18"/>
            <p:cNvSpPr txBox="1">
              <a:spLocks noChangeArrowheads="1"/>
            </p:cNvSpPr>
            <p:nvPr/>
          </p:nvSpPr>
          <p:spPr bwMode="gray">
            <a:xfrm>
              <a:off x="6805612" y="3646066"/>
              <a:ext cx="1698626" cy="3817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dirty="0" smtClean="0">
                  <a:solidFill>
                    <a:srgbClr val="FFFFFF"/>
                  </a:solidFill>
                  <a:cs typeface="Arial" pitchFamily="34" charset="0"/>
                </a:rPr>
                <a:t>MADYA</a:t>
              </a:r>
              <a:endParaRPr lang="en-US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" name="Text Box 37"/>
            <p:cNvSpPr txBox="1">
              <a:spLocks noChangeArrowheads="1"/>
            </p:cNvSpPr>
            <p:nvPr/>
          </p:nvSpPr>
          <p:spPr bwMode="auto">
            <a:xfrm>
              <a:off x="6772275" y="4230271"/>
              <a:ext cx="19050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sz="2000" dirty="0" smtClean="0">
                  <a:solidFill>
                    <a:srgbClr val="000000"/>
                  </a:solidFill>
                </a:rPr>
                <a:t>IV/c = 700 ak</a:t>
              </a:r>
            </a:p>
            <a:p>
              <a:r>
                <a:rPr lang="id-ID" sz="2000" dirty="0" smtClean="0">
                  <a:solidFill>
                    <a:srgbClr val="000000"/>
                  </a:solidFill>
                </a:rPr>
                <a:t>IV/b = 550 </a:t>
              </a:r>
              <a:r>
                <a:rPr lang="id-ID" sz="2000" dirty="0">
                  <a:solidFill>
                    <a:srgbClr val="000000"/>
                  </a:solidFill>
                </a:rPr>
                <a:t>ak</a:t>
              </a:r>
            </a:p>
            <a:p>
              <a:r>
                <a:rPr lang="id-ID" sz="2000" dirty="0" smtClean="0">
                  <a:solidFill>
                    <a:srgbClr val="000000"/>
                  </a:solidFill>
                </a:rPr>
                <a:t>IV/a = 400 </a:t>
              </a:r>
              <a:r>
                <a:rPr lang="id-ID" sz="2000" dirty="0">
                  <a:solidFill>
                    <a:srgbClr val="000000"/>
                  </a:solidFill>
                </a:rPr>
                <a:t>ak</a:t>
              </a:r>
            </a:p>
            <a:p>
              <a:endParaRPr lang="id-ID" sz="20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>
              <a:off x="4616451" y="5103391"/>
              <a:ext cx="1981200" cy="73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000" dirty="0" smtClean="0">
                  <a:solidFill>
                    <a:srgbClr val="000000"/>
                  </a:solidFill>
                </a:rPr>
                <a:t>III/d  </a:t>
              </a:r>
              <a:r>
                <a:rPr lang="id-ID" sz="2000" dirty="0">
                  <a:solidFill>
                    <a:srgbClr val="000000"/>
                  </a:solidFill>
                </a:rPr>
                <a:t>= </a:t>
              </a:r>
              <a:r>
                <a:rPr lang="id-ID" sz="2000" dirty="0" smtClean="0">
                  <a:solidFill>
                    <a:srgbClr val="000000"/>
                  </a:solidFill>
                </a:rPr>
                <a:t>300 </a:t>
              </a:r>
              <a:r>
                <a:rPr lang="id-ID" sz="2000" dirty="0">
                  <a:solidFill>
                    <a:srgbClr val="000000"/>
                  </a:solidFill>
                </a:rPr>
                <a:t>ak</a:t>
              </a:r>
            </a:p>
            <a:p>
              <a:r>
                <a:rPr lang="id-ID" sz="2000" dirty="0" smtClean="0">
                  <a:solidFill>
                    <a:srgbClr val="000000"/>
                  </a:solidFill>
                </a:rPr>
                <a:t>III/c  </a:t>
              </a:r>
              <a:r>
                <a:rPr lang="id-ID" sz="2000" dirty="0">
                  <a:solidFill>
                    <a:srgbClr val="000000"/>
                  </a:solidFill>
                </a:rPr>
                <a:t>= </a:t>
              </a:r>
              <a:r>
                <a:rPr lang="en-US" sz="2000" dirty="0" smtClean="0">
                  <a:solidFill>
                    <a:srgbClr val="000000"/>
                  </a:solidFill>
                </a:rPr>
                <a:t>200</a:t>
              </a:r>
              <a:r>
                <a:rPr lang="id-ID" sz="2000" dirty="0" smtClean="0">
                  <a:solidFill>
                    <a:srgbClr val="000000"/>
                  </a:solidFill>
                </a:rPr>
                <a:t> </a:t>
              </a:r>
              <a:r>
                <a:rPr lang="id-ID" sz="2000" dirty="0">
                  <a:solidFill>
                    <a:srgbClr val="000000"/>
                  </a:solidFill>
                </a:rPr>
                <a:t>ak</a:t>
              </a:r>
            </a:p>
          </p:txBody>
        </p:sp>
        <p:sp>
          <p:nvSpPr>
            <p:cNvPr id="59" name="Text Box 37"/>
            <p:cNvSpPr txBox="1">
              <a:spLocks noChangeArrowheads="1"/>
            </p:cNvSpPr>
            <p:nvPr/>
          </p:nvSpPr>
          <p:spPr bwMode="auto">
            <a:xfrm>
              <a:off x="2411755" y="6093293"/>
              <a:ext cx="1905000" cy="73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000" dirty="0" smtClean="0">
                  <a:solidFill>
                    <a:srgbClr val="000000"/>
                  </a:solidFill>
                </a:rPr>
                <a:t>III/b </a:t>
              </a:r>
              <a:r>
                <a:rPr lang="id-ID" sz="2000" dirty="0">
                  <a:solidFill>
                    <a:srgbClr val="000000"/>
                  </a:solidFill>
                </a:rPr>
                <a:t>=  </a:t>
              </a:r>
              <a:r>
                <a:rPr lang="id-ID" sz="2000" dirty="0" smtClean="0">
                  <a:solidFill>
                    <a:srgbClr val="000000"/>
                  </a:solidFill>
                </a:rPr>
                <a:t>150 </a:t>
              </a:r>
              <a:r>
                <a:rPr lang="id-ID" sz="2000" dirty="0">
                  <a:solidFill>
                    <a:srgbClr val="000000"/>
                  </a:solidFill>
                </a:rPr>
                <a:t>ak</a:t>
              </a:r>
            </a:p>
            <a:p>
              <a:r>
                <a:rPr lang="id-ID" sz="2000" dirty="0" smtClean="0">
                  <a:solidFill>
                    <a:srgbClr val="000000"/>
                  </a:solidFill>
                </a:rPr>
                <a:t>III/a =  100 ak</a:t>
              </a:r>
              <a:endParaRPr lang="id-ID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619375" y="5743154"/>
              <a:ext cx="1808163" cy="312737"/>
              <a:chOff x="406" y="980"/>
              <a:chExt cx="2330" cy="294"/>
            </a:xfrm>
          </p:grpSpPr>
          <p:sp>
            <p:nvSpPr>
              <p:cNvPr id="72" name="AutoShape 25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2941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3" name="AutoShape 26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4" name="AutoShape 27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</p:grpSp>
        <p:sp>
          <p:nvSpPr>
            <p:cNvPr id="28713" name="Text Box 18"/>
            <p:cNvSpPr txBox="1">
              <a:spLocks noChangeArrowheads="1"/>
            </p:cNvSpPr>
            <p:nvPr/>
          </p:nvSpPr>
          <p:spPr bwMode="gray">
            <a:xfrm>
              <a:off x="2686050" y="5705053"/>
              <a:ext cx="1612900" cy="3817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dirty="0" smtClean="0">
                  <a:solidFill>
                    <a:srgbClr val="FFFFFF"/>
                  </a:solidFill>
                </a:rPr>
                <a:t>PERTAMA</a:t>
              </a:r>
              <a:endParaRPr lang="en-US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726" name="Freeform 24"/>
            <p:cNvSpPr>
              <a:spLocks/>
            </p:cNvSpPr>
            <p:nvPr/>
          </p:nvSpPr>
          <p:spPr bwMode="gray">
            <a:xfrm>
              <a:off x="1936750" y="2153816"/>
              <a:ext cx="4845050" cy="3408363"/>
            </a:xfrm>
            <a:custGeom>
              <a:avLst/>
              <a:gdLst>
                <a:gd name="T0" fmla="*/ 2147483647 w 1824"/>
                <a:gd name="T1" fmla="*/ 2147483647 h 2648"/>
                <a:gd name="T2" fmla="*/ 2147483647 w 1824"/>
                <a:gd name="T3" fmla="*/ 2147483647 h 2648"/>
                <a:gd name="T4" fmla="*/ 2147483647 w 1824"/>
                <a:gd name="T5" fmla="*/ 2147483647 h 2648"/>
                <a:gd name="T6" fmla="*/ 2147483647 w 1824"/>
                <a:gd name="T7" fmla="*/ 2147483647 h 2648"/>
                <a:gd name="T8" fmla="*/ 2147483647 w 1824"/>
                <a:gd name="T9" fmla="*/ 2147483647 h 2648"/>
                <a:gd name="T10" fmla="*/ 2147483647 w 1824"/>
                <a:gd name="T11" fmla="*/ 2147483647 h 2648"/>
                <a:gd name="T12" fmla="*/ 2147483647 w 1824"/>
                <a:gd name="T13" fmla="*/ 2147483647 h 2648"/>
                <a:gd name="T14" fmla="*/ 2147483647 w 1824"/>
                <a:gd name="T15" fmla="*/ 2147483647 h 2648"/>
                <a:gd name="T16" fmla="*/ 2147483647 w 1824"/>
                <a:gd name="T17" fmla="*/ 2147483647 h 2648"/>
                <a:gd name="T18" fmla="*/ 2147483647 w 1824"/>
                <a:gd name="T19" fmla="*/ 2147483647 h 2648"/>
                <a:gd name="T20" fmla="*/ 2147483647 w 1824"/>
                <a:gd name="T21" fmla="*/ 2147483647 h 2648"/>
                <a:gd name="T22" fmla="*/ 2147483647 w 1824"/>
                <a:gd name="T23" fmla="*/ 2147483647 h 2648"/>
                <a:gd name="T24" fmla="*/ 2147483647 w 1824"/>
                <a:gd name="T25" fmla="*/ 2147483647 h 2648"/>
                <a:gd name="T26" fmla="*/ 2147483647 w 1824"/>
                <a:gd name="T27" fmla="*/ 2147483647 h 2648"/>
                <a:gd name="T28" fmla="*/ 2147483647 w 1824"/>
                <a:gd name="T29" fmla="*/ 2147483647 h 2648"/>
                <a:gd name="T30" fmla="*/ 2147483647 w 1824"/>
                <a:gd name="T31" fmla="*/ 2147483647 h 2648"/>
                <a:gd name="T32" fmla="*/ 2147483647 w 1824"/>
                <a:gd name="T33" fmla="*/ 2147483647 h 2648"/>
                <a:gd name="T34" fmla="*/ 2147483647 w 1824"/>
                <a:gd name="T35" fmla="*/ 2147483647 h 2648"/>
                <a:gd name="T36" fmla="*/ 2147483647 w 1824"/>
                <a:gd name="T37" fmla="*/ 2147483647 h 2648"/>
                <a:gd name="T38" fmla="*/ 2147483647 w 1824"/>
                <a:gd name="T39" fmla="*/ 2147483647 h 2648"/>
                <a:gd name="T40" fmla="*/ 2147483647 w 1824"/>
                <a:gd name="T41" fmla="*/ 2147483647 h 2648"/>
                <a:gd name="T42" fmla="*/ 2147483647 w 1824"/>
                <a:gd name="T43" fmla="*/ 2147483647 h 2648"/>
                <a:gd name="T44" fmla="*/ 2147483647 w 1824"/>
                <a:gd name="T45" fmla="*/ 2147483647 h 2648"/>
                <a:gd name="T46" fmla="*/ 2147483647 w 1824"/>
                <a:gd name="T47" fmla="*/ 2147483647 h 2648"/>
                <a:gd name="T48" fmla="*/ 2147483647 w 1824"/>
                <a:gd name="T49" fmla="*/ 2147483647 h 2648"/>
                <a:gd name="T50" fmla="*/ 2147483647 w 1824"/>
                <a:gd name="T51" fmla="*/ 2147483647 h 2648"/>
                <a:gd name="T52" fmla="*/ 2147483647 w 1824"/>
                <a:gd name="T53" fmla="*/ 2147483647 h 2648"/>
                <a:gd name="T54" fmla="*/ 2147483647 w 1824"/>
                <a:gd name="T55" fmla="*/ 2147483647 h 2648"/>
                <a:gd name="T56" fmla="*/ 2147483647 w 1824"/>
                <a:gd name="T57" fmla="*/ 2147483647 h 2648"/>
                <a:gd name="T58" fmla="*/ 2147483647 w 1824"/>
                <a:gd name="T59" fmla="*/ 2147483647 h 2648"/>
                <a:gd name="T60" fmla="*/ 2147483647 w 1824"/>
                <a:gd name="T61" fmla="*/ 2147483647 h 2648"/>
                <a:gd name="T62" fmla="*/ 2147483647 w 1824"/>
                <a:gd name="T63" fmla="*/ 2147483647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683211"/>
                </a:gs>
                <a:gs pos="100000">
                  <a:srgbClr val="E16D25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31750" y="3150766"/>
              <a:ext cx="6378575" cy="1365250"/>
              <a:chOff x="31750" y="3206750"/>
              <a:chExt cx="6378575" cy="1365250"/>
            </a:xfrm>
          </p:grpSpPr>
          <p:grpSp>
            <p:nvGrpSpPr>
              <p:cNvPr id="6" name="Group 60"/>
              <p:cNvGrpSpPr>
                <a:grpSpLocks/>
              </p:cNvGrpSpPr>
              <p:nvPr/>
            </p:nvGrpSpPr>
            <p:grpSpPr bwMode="auto">
              <a:xfrm>
                <a:off x="5238750" y="3262313"/>
                <a:ext cx="660400" cy="1157287"/>
                <a:chOff x="5238750" y="3262313"/>
                <a:chExt cx="660400" cy="1157287"/>
              </a:xfrm>
            </p:grpSpPr>
            <p:sp>
              <p:nvSpPr>
                <p:cNvPr id="49" name="Freeform 6"/>
                <p:cNvSpPr>
                  <a:spLocks/>
                </p:cNvSpPr>
                <p:nvPr/>
              </p:nvSpPr>
              <p:spPr bwMode="gray">
                <a:xfrm>
                  <a:off x="5238750" y="3487738"/>
                  <a:ext cx="660400" cy="931862"/>
                </a:xfrm>
                <a:custGeom>
                  <a:avLst/>
                  <a:gdLst>
                    <a:gd name="T0" fmla="*/ 168 w 320"/>
                    <a:gd name="T1" fmla="*/ 1 h 479"/>
                    <a:gd name="T2" fmla="*/ 148 w 320"/>
                    <a:gd name="T3" fmla="*/ 33 h 479"/>
                    <a:gd name="T4" fmla="*/ 127 w 320"/>
                    <a:gd name="T5" fmla="*/ 1 h 479"/>
                    <a:gd name="T6" fmla="*/ 70 w 320"/>
                    <a:gd name="T7" fmla="*/ 17 h 479"/>
                    <a:gd name="T8" fmla="*/ 1 w 320"/>
                    <a:gd name="T9" fmla="*/ 174 h 479"/>
                    <a:gd name="T10" fmla="*/ 36 w 320"/>
                    <a:gd name="T11" fmla="*/ 213 h 479"/>
                    <a:gd name="T12" fmla="*/ 86 w 320"/>
                    <a:gd name="T13" fmla="*/ 57 h 479"/>
                    <a:gd name="T14" fmla="*/ 14 w 320"/>
                    <a:gd name="T15" fmla="*/ 411 h 479"/>
                    <a:gd name="T16" fmla="*/ 34 w 320"/>
                    <a:gd name="T17" fmla="*/ 466 h 479"/>
                    <a:gd name="T18" fmla="*/ 133 w 320"/>
                    <a:gd name="T19" fmla="*/ 440 h 479"/>
                    <a:gd name="T20" fmla="*/ 147 w 320"/>
                    <a:gd name="T21" fmla="*/ 232 h 479"/>
                    <a:gd name="T22" fmla="*/ 169 w 320"/>
                    <a:gd name="T23" fmla="*/ 439 h 479"/>
                    <a:gd name="T24" fmla="*/ 262 w 320"/>
                    <a:gd name="T25" fmla="*/ 468 h 479"/>
                    <a:gd name="T26" fmla="*/ 282 w 320"/>
                    <a:gd name="T27" fmla="*/ 407 h 479"/>
                    <a:gd name="T28" fmla="*/ 210 w 320"/>
                    <a:gd name="T29" fmla="*/ 57 h 479"/>
                    <a:gd name="T30" fmla="*/ 230 w 320"/>
                    <a:gd name="T31" fmla="*/ 135 h 479"/>
                    <a:gd name="T32" fmla="*/ 281 w 320"/>
                    <a:gd name="T33" fmla="*/ 236 h 479"/>
                    <a:gd name="T34" fmla="*/ 295 w 320"/>
                    <a:gd name="T35" fmla="*/ 162 h 479"/>
                    <a:gd name="T36" fmla="*/ 216 w 320"/>
                    <a:gd name="T37" fmla="*/ 8 h 479"/>
                    <a:gd name="T38" fmla="*/ 168 w 320"/>
                    <a:gd name="T39" fmla="*/ 1 h 47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20"/>
                    <a:gd name="T61" fmla="*/ 0 h 479"/>
                    <a:gd name="T62" fmla="*/ 320 w 320"/>
                    <a:gd name="T63" fmla="*/ 479 h 47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20" h="479">
                      <a:moveTo>
                        <a:pt x="168" y="1"/>
                      </a:moveTo>
                      <a:cubicBezTo>
                        <a:pt x="165" y="15"/>
                        <a:pt x="154" y="34"/>
                        <a:pt x="148" y="33"/>
                      </a:cubicBezTo>
                      <a:cubicBezTo>
                        <a:pt x="141" y="33"/>
                        <a:pt x="133" y="15"/>
                        <a:pt x="127" y="1"/>
                      </a:cubicBezTo>
                      <a:cubicBezTo>
                        <a:pt x="105" y="0"/>
                        <a:pt x="88" y="5"/>
                        <a:pt x="70" y="17"/>
                      </a:cubicBezTo>
                      <a:cubicBezTo>
                        <a:pt x="57" y="32"/>
                        <a:pt x="0" y="165"/>
                        <a:pt x="1" y="174"/>
                      </a:cubicBezTo>
                      <a:cubicBezTo>
                        <a:pt x="1" y="183"/>
                        <a:pt x="3" y="212"/>
                        <a:pt x="36" y="213"/>
                      </a:cubicBezTo>
                      <a:cubicBezTo>
                        <a:pt x="63" y="197"/>
                        <a:pt x="86" y="57"/>
                        <a:pt x="86" y="57"/>
                      </a:cubicBezTo>
                      <a:cubicBezTo>
                        <a:pt x="79" y="92"/>
                        <a:pt x="14" y="411"/>
                        <a:pt x="14" y="411"/>
                      </a:cubicBezTo>
                      <a:cubicBezTo>
                        <a:pt x="9" y="452"/>
                        <a:pt x="24" y="464"/>
                        <a:pt x="34" y="466"/>
                      </a:cubicBezTo>
                      <a:cubicBezTo>
                        <a:pt x="55" y="471"/>
                        <a:pt x="114" y="479"/>
                        <a:pt x="133" y="440"/>
                      </a:cubicBezTo>
                      <a:cubicBezTo>
                        <a:pt x="152" y="401"/>
                        <a:pt x="141" y="232"/>
                        <a:pt x="147" y="232"/>
                      </a:cubicBezTo>
                      <a:cubicBezTo>
                        <a:pt x="153" y="232"/>
                        <a:pt x="150" y="400"/>
                        <a:pt x="169" y="439"/>
                      </a:cubicBezTo>
                      <a:cubicBezTo>
                        <a:pt x="188" y="478"/>
                        <a:pt x="243" y="473"/>
                        <a:pt x="262" y="468"/>
                      </a:cubicBezTo>
                      <a:cubicBezTo>
                        <a:pt x="272" y="462"/>
                        <a:pt x="292" y="459"/>
                        <a:pt x="282" y="407"/>
                      </a:cubicBezTo>
                      <a:lnTo>
                        <a:pt x="210" y="57"/>
                      </a:lnTo>
                      <a:cubicBezTo>
                        <a:pt x="201" y="12"/>
                        <a:pt x="218" y="105"/>
                        <a:pt x="230" y="135"/>
                      </a:cubicBezTo>
                      <a:cubicBezTo>
                        <a:pt x="242" y="165"/>
                        <a:pt x="242" y="254"/>
                        <a:pt x="281" y="236"/>
                      </a:cubicBezTo>
                      <a:cubicBezTo>
                        <a:pt x="320" y="218"/>
                        <a:pt x="299" y="180"/>
                        <a:pt x="295" y="162"/>
                      </a:cubicBezTo>
                      <a:cubicBezTo>
                        <a:pt x="288" y="150"/>
                        <a:pt x="237" y="17"/>
                        <a:pt x="216" y="8"/>
                      </a:cubicBezTo>
                      <a:cubicBezTo>
                        <a:pt x="183" y="0"/>
                        <a:pt x="168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19050">
                  <a:noFill/>
                  <a:round/>
                  <a:headEnd/>
                  <a:tailEnd/>
                </a:ln>
                <a:effectLst>
                  <a:outerShdw dist="71842" dir="135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50" name="Oval 7"/>
                <p:cNvSpPr>
                  <a:spLocks noChangeArrowheads="1"/>
                </p:cNvSpPr>
                <p:nvPr/>
              </p:nvSpPr>
              <p:spPr bwMode="gray">
                <a:xfrm flipH="1">
                  <a:off x="5434013" y="3262313"/>
                  <a:ext cx="222250" cy="241300"/>
                </a:xfrm>
                <a:prstGeom prst="ellipse">
                  <a:avLst/>
                </a:prstGeom>
                <a:solidFill>
                  <a:schemeClr val="folHlink"/>
                </a:solidFill>
                <a:ln w="19050">
                  <a:noFill/>
                  <a:round/>
                  <a:headEnd/>
                  <a:tailEnd/>
                </a:ln>
                <a:effectLst>
                  <a:outerShdw dist="71842" dir="135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</p:grpSp>
          <p:sp>
            <p:nvSpPr>
              <p:cNvPr id="32807" name="AutoShape 3"/>
              <p:cNvSpPr>
                <a:spLocks noChangeArrowheads="1"/>
              </p:cNvSpPr>
              <p:nvPr/>
            </p:nvSpPr>
            <p:spPr bwMode="ltGray">
              <a:xfrm>
                <a:off x="2190750" y="3382296"/>
                <a:ext cx="4219575" cy="995362"/>
              </a:xfrm>
              <a:prstGeom prst="roundRect">
                <a:avLst>
                  <a:gd name="adj" fmla="val 11505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6350" algn="ctr">
                <a:noFill/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2808" name="Oval 17"/>
              <p:cNvSpPr>
                <a:spLocks noChangeArrowheads="1"/>
              </p:cNvSpPr>
              <p:nvPr/>
            </p:nvSpPr>
            <p:spPr bwMode="gray">
              <a:xfrm>
                <a:off x="31750" y="4241800"/>
                <a:ext cx="2292350" cy="320675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90" name="AutoShape 18"/>
              <p:cNvSpPr>
                <a:spLocks noChangeArrowheads="1"/>
              </p:cNvSpPr>
              <p:nvPr/>
            </p:nvSpPr>
            <p:spPr bwMode="gray">
              <a:xfrm>
                <a:off x="34925" y="3206750"/>
                <a:ext cx="2292350" cy="1365250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95" name="Text Box 23"/>
              <p:cNvSpPr txBox="1">
                <a:spLocks noChangeArrowheads="1"/>
              </p:cNvSpPr>
              <p:nvPr/>
            </p:nvSpPr>
            <p:spPr bwMode="white">
              <a:xfrm>
                <a:off x="104776" y="3830638"/>
                <a:ext cx="2128837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3300">
                    <a:alpha val="50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id-ID" sz="2000" b="1" dirty="0" smtClean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MUDA</a:t>
                </a:r>
                <a:endParaRPr lang="en-US" sz="2000" b="1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811" name="AutoShape 10"/>
              <p:cNvSpPr>
                <a:spLocks noChangeArrowheads="1"/>
              </p:cNvSpPr>
              <p:nvPr/>
            </p:nvSpPr>
            <p:spPr bwMode="gray">
              <a:xfrm>
                <a:off x="2322513" y="3743325"/>
                <a:ext cx="482600" cy="381000"/>
              </a:xfrm>
              <a:prstGeom prst="rightArrow">
                <a:avLst>
                  <a:gd name="adj1" fmla="val 50000"/>
                  <a:gd name="adj2" fmla="val 52778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102" name="Line 57"/>
            <p:cNvSpPr>
              <a:spLocks noChangeShapeType="1"/>
            </p:cNvSpPr>
            <p:nvPr/>
          </p:nvSpPr>
          <p:spPr bwMode="auto">
            <a:xfrm flipV="1">
              <a:off x="8488363" y="4344566"/>
              <a:ext cx="0" cy="3810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4" name="Line 57"/>
            <p:cNvSpPr>
              <a:spLocks noChangeShapeType="1"/>
            </p:cNvSpPr>
            <p:nvPr/>
          </p:nvSpPr>
          <p:spPr bwMode="auto">
            <a:xfrm flipV="1">
              <a:off x="6400800" y="5201816"/>
              <a:ext cx="0" cy="3810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 dirty="0"/>
            </a:p>
          </p:txBody>
        </p:sp>
        <p:sp>
          <p:nvSpPr>
            <p:cNvPr id="106" name="Line 56"/>
            <p:cNvSpPr>
              <a:spLocks noChangeShapeType="1"/>
            </p:cNvSpPr>
            <p:nvPr/>
          </p:nvSpPr>
          <p:spPr bwMode="auto">
            <a:xfrm flipV="1">
              <a:off x="4343400" y="6268616"/>
              <a:ext cx="0" cy="3810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1750" y="1772816"/>
              <a:ext cx="8153400" cy="1695450"/>
              <a:chOff x="31750" y="1828800"/>
              <a:chExt cx="8153400" cy="1695450"/>
            </a:xfrm>
          </p:grpSpPr>
          <p:grpSp>
            <p:nvGrpSpPr>
              <p:cNvPr id="9" name="Group 59"/>
              <p:cNvGrpSpPr>
                <a:grpSpLocks/>
              </p:cNvGrpSpPr>
              <p:nvPr/>
            </p:nvGrpSpPr>
            <p:grpSpPr bwMode="auto">
              <a:xfrm>
                <a:off x="7138988" y="1828800"/>
                <a:ext cx="969962" cy="1695450"/>
                <a:chOff x="7138988" y="1828800"/>
                <a:chExt cx="969962" cy="1695450"/>
              </a:xfrm>
            </p:grpSpPr>
            <p:sp>
              <p:nvSpPr>
                <p:cNvPr id="110" name="Freeform 22"/>
                <p:cNvSpPr>
                  <a:spLocks/>
                </p:cNvSpPr>
                <p:nvPr/>
              </p:nvSpPr>
              <p:spPr bwMode="gray">
                <a:xfrm>
                  <a:off x="7138988" y="2160588"/>
                  <a:ext cx="969962" cy="1363662"/>
                </a:xfrm>
                <a:custGeom>
                  <a:avLst/>
                  <a:gdLst>
                    <a:gd name="T0" fmla="*/ 168 w 320"/>
                    <a:gd name="T1" fmla="*/ 1 h 479"/>
                    <a:gd name="T2" fmla="*/ 148 w 320"/>
                    <a:gd name="T3" fmla="*/ 33 h 479"/>
                    <a:gd name="T4" fmla="*/ 127 w 320"/>
                    <a:gd name="T5" fmla="*/ 1 h 479"/>
                    <a:gd name="T6" fmla="*/ 70 w 320"/>
                    <a:gd name="T7" fmla="*/ 17 h 479"/>
                    <a:gd name="T8" fmla="*/ 1 w 320"/>
                    <a:gd name="T9" fmla="*/ 174 h 479"/>
                    <a:gd name="T10" fmla="*/ 36 w 320"/>
                    <a:gd name="T11" fmla="*/ 213 h 479"/>
                    <a:gd name="T12" fmla="*/ 86 w 320"/>
                    <a:gd name="T13" fmla="*/ 57 h 479"/>
                    <a:gd name="T14" fmla="*/ 14 w 320"/>
                    <a:gd name="T15" fmla="*/ 411 h 479"/>
                    <a:gd name="T16" fmla="*/ 34 w 320"/>
                    <a:gd name="T17" fmla="*/ 466 h 479"/>
                    <a:gd name="T18" fmla="*/ 133 w 320"/>
                    <a:gd name="T19" fmla="*/ 440 h 479"/>
                    <a:gd name="T20" fmla="*/ 147 w 320"/>
                    <a:gd name="T21" fmla="*/ 232 h 479"/>
                    <a:gd name="T22" fmla="*/ 169 w 320"/>
                    <a:gd name="T23" fmla="*/ 439 h 479"/>
                    <a:gd name="T24" fmla="*/ 262 w 320"/>
                    <a:gd name="T25" fmla="*/ 468 h 479"/>
                    <a:gd name="T26" fmla="*/ 282 w 320"/>
                    <a:gd name="T27" fmla="*/ 407 h 479"/>
                    <a:gd name="T28" fmla="*/ 210 w 320"/>
                    <a:gd name="T29" fmla="*/ 57 h 479"/>
                    <a:gd name="T30" fmla="*/ 230 w 320"/>
                    <a:gd name="T31" fmla="*/ 135 h 479"/>
                    <a:gd name="T32" fmla="*/ 281 w 320"/>
                    <a:gd name="T33" fmla="*/ 236 h 479"/>
                    <a:gd name="T34" fmla="*/ 295 w 320"/>
                    <a:gd name="T35" fmla="*/ 162 h 479"/>
                    <a:gd name="T36" fmla="*/ 216 w 320"/>
                    <a:gd name="T37" fmla="*/ 8 h 479"/>
                    <a:gd name="T38" fmla="*/ 168 w 320"/>
                    <a:gd name="T39" fmla="*/ 1 h 47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20"/>
                    <a:gd name="T61" fmla="*/ 0 h 479"/>
                    <a:gd name="T62" fmla="*/ 320 w 320"/>
                    <a:gd name="T63" fmla="*/ 479 h 47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20" h="479">
                      <a:moveTo>
                        <a:pt x="168" y="1"/>
                      </a:moveTo>
                      <a:cubicBezTo>
                        <a:pt x="165" y="15"/>
                        <a:pt x="154" y="34"/>
                        <a:pt x="148" y="33"/>
                      </a:cubicBezTo>
                      <a:cubicBezTo>
                        <a:pt x="141" y="33"/>
                        <a:pt x="133" y="15"/>
                        <a:pt x="127" y="1"/>
                      </a:cubicBezTo>
                      <a:cubicBezTo>
                        <a:pt x="105" y="0"/>
                        <a:pt x="88" y="5"/>
                        <a:pt x="70" y="17"/>
                      </a:cubicBezTo>
                      <a:cubicBezTo>
                        <a:pt x="57" y="32"/>
                        <a:pt x="0" y="165"/>
                        <a:pt x="1" y="174"/>
                      </a:cubicBezTo>
                      <a:cubicBezTo>
                        <a:pt x="1" y="183"/>
                        <a:pt x="3" y="212"/>
                        <a:pt x="36" y="213"/>
                      </a:cubicBezTo>
                      <a:cubicBezTo>
                        <a:pt x="63" y="197"/>
                        <a:pt x="86" y="57"/>
                        <a:pt x="86" y="57"/>
                      </a:cubicBezTo>
                      <a:cubicBezTo>
                        <a:pt x="79" y="92"/>
                        <a:pt x="14" y="411"/>
                        <a:pt x="14" y="411"/>
                      </a:cubicBezTo>
                      <a:cubicBezTo>
                        <a:pt x="9" y="452"/>
                        <a:pt x="24" y="464"/>
                        <a:pt x="34" y="466"/>
                      </a:cubicBezTo>
                      <a:cubicBezTo>
                        <a:pt x="55" y="471"/>
                        <a:pt x="114" y="479"/>
                        <a:pt x="133" y="440"/>
                      </a:cubicBezTo>
                      <a:cubicBezTo>
                        <a:pt x="152" y="401"/>
                        <a:pt x="141" y="232"/>
                        <a:pt x="147" y="232"/>
                      </a:cubicBezTo>
                      <a:cubicBezTo>
                        <a:pt x="153" y="232"/>
                        <a:pt x="150" y="400"/>
                        <a:pt x="169" y="439"/>
                      </a:cubicBezTo>
                      <a:cubicBezTo>
                        <a:pt x="188" y="478"/>
                        <a:pt x="243" y="473"/>
                        <a:pt x="262" y="468"/>
                      </a:cubicBezTo>
                      <a:cubicBezTo>
                        <a:pt x="272" y="462"/>
                        <a:pt x="292" y="459"/>
                        <a:pt x="282" y="407"/>
                      </a:cubicBezTo>
                      <a:lnTo>
                        <a:pt x="210" y="57"/>
                      </a:lnTo>
                      <a:cubicBezTo>
                        <a:pt x="201" y="12"/>
                        <a:pt x="218" y="105"/>
                        <a:pt x="230" y="135"/>
                      </a:cubicBezTo>
                      <a:cubicBezTo>
                        <a:pt x="242" y="165"/>
                        <a:pt x="242" y="254"/>
                        <a:pt x="281" y="236"/>
                      </a:cubicBezTo>
                      <a:cubicBezTo>
                        <a:pt x="320" y="218"/>
                        <a:pt x="299" y="180"/>
                        <a:pt x="295" y="162"/>
                      </a:cubicBezTo>
                      <a:cubicBezTo>
                        <a:pt x="288" y="150"/>
                        <a:pt x="237" y="17"/>
                        <a:pt x="216" y="8"/>
                      </a:cubicBezTo>
                      <a:cubicBezTo>
                        <a:pt x="183" y="0"/>
                        <a:pt x="168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  <a:effectLst>
                  <a:outerShdw dist="71842" dir="135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11" name="Oval 23"/>
                <p:cNvSpPr>
                  <a:spLocks noChangeArrowheads="1"/>
                </p:cNvSpPr>
                <p:nvPr/>
              </p:nvSpPr>
              <p:spPr bwMode="gray">
                <a:xfrm flipH="1">
                  <a:off x="7426325" y="1828800"/>
                  <a:ext cx="325438" cy="352425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  <a:effectLst>
                  <a:outerShdw dist="71842" dir="135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</p:grpSp>
          <p:sp>
            <p:nvSpPr>
              <p:cNvPr id="32792" name="AutoShape 2"/>
              <p:cNvSpPr>
                <a:spLocks noChangeArrowheads="1"/>
              </p:cNvSpPr>
              <p:nvPr/>
            </p:nvSpPr>
            <p:spPr bwMode="ltGray">
              <a:xfrm>
                <a:off x="2203450" y="2165350"/>
                <a:ext cx="5981700" cy="1028700"/>
              </a:xfrm>
              <a:prstGeom prst="roundRect">
                <a:avLst>
                  <a:gd name="adj" fmla="val 11505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6350" algn="ctr">
                <a:noFill/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2793" name="AutoShape 9"/>
              <p:cNvSpPr>
                <a:spLocks noChangeArrowheads="1"/>
              </p:cNvSpPr>
              <p:nvPr/>
            </p:nvSpPr>
            <p:spPr bwMode="gray">
              <a:xfrm>
                <a:off x="2314575" y="2527300"/>
                <a:ext cx="482600" cy="381000"/>
              </a:xfrm>
              <a:prstGeom prst="rightArrow">
                <a:avLst>
                  <a:gd name="adj1" fmla="val 50000"/>
                  <a:gd name="adj2" fmla="val 52778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2794" name="Oval 20"/>
              <p:cNvSpPr>
                <a:spLocks noChangeArrowheads="1"/>
              </p:cNvSpPr>
              <p:nvPr/>
            </p:nvSpPr>
            <p:spPr bwMode="gray">
              <a:xfrm>
                <a:off x="31750" y="3022600"/>
                <a:ext cx="2292350" cy="320675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8" name="AutoShape 21"/>
              <p:cNvSpPr>
                <a:spLocks noChangeArrowheads="1"/>
              </p:cNvSpPr>
              <p:nvPr/>
            </p:nvSpPr>
            <p:spPr bwMode="gray">
              <a:xfrm>
                <a:off x="34925" y="1987550"/>
                <a:ext cx="2292350" cy="1365250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109" name="Text Box 22"/>
              <p:cNvSpPr txBox="1">
                <a:spLocks noChangeArrowheads="1"/>
              </p:cNvSpPr>
              <p:nvPr/>
            </p:nvSpPr>
            <p:spPr bwMode="white">
              <a:xfrm>
                <a:off x="104776" y="2640013"/>
                <a:ext cx="2128838" cy="4122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3300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id-ID" sz="2000" b="1" dirty="0" smtClean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MADYA</a:t>
                </a:r>
                <a:endParaRPr lang="en-US" sz="2000" b="1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0" name="Rounded Rectangle 9"/>
          <p:cNvSpPr/>
          <p:nvPr/>
        </p:nvSpPr>
        <p:spPr>
          <a:xfrm>
            <a:off x="107504" y="1196752"/>
            <a:ext cx="7128792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MAKSIMAL FORMASI DALAM SATU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10167107 - Reporting progress or status presentation - NEW.potx" id="{24ADC811-FCB2-4A9B-852A-BB14EA0B4C87}" vid="{F865C24B-81F8-4D59-BA13-A775229E76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7429</TotalTime>
  <Words>2855</Words>
  <Application>Microsoft Macintosh PowerPoint</Application>
  <PresentationFormat>On-screen Show (4:3)</PresentationFormat>
  <Paragraphs>572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Verve</vt:lpstr>
      <vt:lpstr>PowerPoint Presentation</vt:lpstr>
      <vt:lpstr>STRUKTUR ORGANISASI DITJEN SUMBER DAYA IPTEK DAN DIKTI</vt:lpstr>
      <vt:lpstr>STRUKTUR ORGANISASI DIREKTORAT KARIER DAN KOMPETENSI SDM</vt:lpstr>
      <vt:lpstr>PowerPoint Presentation</vt:lpstr>
      <vt:lpstr>PEMBINA PLP</vt:lpstr>
      <vt:lpstr>TUGAS INSTANSI PEMBINA </vt:lpstr>
      <vt:lpstr>PowerPoint Presentation</vt:lpstr>
      <vt:lpstr>PowerPoint Presentation</vt:lpstr>
      <vt:lpstr>PowerPoint Presentation</vt:lpstr>
      <vt:lpstr>PowerPoint Presentation</vt:lpstr>
      <vt:lpstr>PENGELOLAAN LABORATORIUM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PENGANGKATAN : Inpassing </vt:lpstr>
      <vt:lpstr>PowerPoint Presentation</vt:lpstr>
      <vt:lpstr>PowerPoint Presentation</vt:lpstr>
      <vt:lpstr>       PENGANGKATAN : PERTAMA </vt:lpstr>
      <vt:lpstr>     PENGANGKATAN : PERPINDAHAN (ALIH JALUR) </vt:lpstr>
      <vt:lpstr>Lulus Uji Kompetensi disyaratkan untuk :</vt:lpstr>
      <vt:lpstr>Definisi</vt:lpstr>
      <vt:lpstr>Kompetensi</vt:lpstr>
      <vt:lpstr>Bentuk-bentuk Uji Kompetensi</vt:lpstr>
      <vt:lpstr>PowerPoint Presentation</vt:lpstr>
      <vt:lpstr>PowerPoint Presentation</vt:lpstr>
      <vt:lpstr>PowerPoint Presentation</vt:lpstr>
      <vt:lpstr>Draf Uji Kompetensi</vt:lpstr>
      <vt:lpstr>Peserta Uji Kompetensi</vt:lpstr>
      <vt:lpstr>Pengangkatan Pertama dan Inpassing</vt:lpstr>
      <vt:lpstr>Kenaikan Jabatan dan Alih Jenjang </vt:lpstr>
      <vt:lpstr>Metode Uji Kompetensi</vt:lpstr>
      <vt:lpstr>Hasil Uji Kompetensi</vt:lpstr>
      <vt:lpstr>Mekanisme Pengajuan </vt:lpstr>
      <vt:lpstr>Pelaksanaan Uji Kompetensi</vt:lpstr>
      <vt:lpstr>Materi Uji Kopetensi</vt:lpstr>
      <vt:lpstr>Bentuk Uji Tes Tertulis</vt:lpstr>
      <vt:lpstr>Materi Uji Test Tertulis</vt:lpstr>
      <vt:lpstr>Tingkat Kognitif</vt:lpstr>
      <vt:lpstr>Keterangan:</vt:lpstr>
      <vt:lpstr>Uji Portofolio</vt:lpstr>
      <vt:lpstr>Portofolio  Deskripsi Diri</vt:lpstr>
      <vt:lpstr>Portofolio  Pelaksanaan Tupoksi</vt:lpstr>
      <vt:lpstr>Portofolio  Bukti Pendukung Kompetensi</vt:lpstr>
      <vt:lpstr>PowerPoint Presentation</vt:lpstr>
      <vt:lpstr>PowerPoint Presentation</vt:lpstr>
      <vt:lpstr>Terima Kasih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HIBAH PENELITIAN BATCH I &amp; II</dc:title>
  <dc:creator>Lukman Hakim</dc:creator>
  <cp:lastModifiedBy>mulyono</cp:lastModifiedBy>
  <cp:revision>136</cp:revision>
  <dcterms:created xsi:type="dcterms:W3CDTF">2018-07-27T22:31:46Z</dcterms:created>
  <dcterms:modified xsi:type="dcterms:W3CDTF">2019-04-23T09:15:50Z</dcterms:modified>
</cp:coreProperties>
</file>